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321" r:id="rId3"/>
    <p:sldId id="1089" r:id="rId4"/>
    <p:sldId id="1090" r:id="rId5"/>
    <p:sldId id="1091" r:id="rId6"/>
    <p:sldId id="2187" r:id="rId7"/>
    <p:sldId id="1092" r:id="rId8"/>
    <p:sldId id="319" r:id="rId9"/>
    <p:sldId id="317" r:id="rId10"/>
    <p:sldId id="1093" r:id="rId11"/>
    <p:sldId id="2147479877" r:id="rId12"/>
    <p:sldId id="322" r:id="rId13"/>
    <p:sldId id="2147479880" r:id="rId14"/>
    <p:sldId id="318" r:id="rId1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00"/>
    <a:srgbClr val="F6F8FC"/>
    <a:srgbClr val="00B9FA"/>
    <a:srgbClr val="2DB5DF"/>
    <a:srgbClr val="F3A037"/>
    <a:srgbClr val="F49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8516" autoAdjust="0"/>
  </p:normalViewPr>
  <p:slideViewPr>
    <p:cSldViewPr snapToGrid="0">
      <p:cViewPr varScale="1">
        <p:scale>
          <a:sx n="69" d="100"/>
          <a:sy n="69" d="100"/>
        </p:scale>
        <p:origin x="1190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A8D7-BC74-44B6-A38C-023757C379F3}" type="datetimeFigureOut">
              <a:rPr lang="fr-FR" smtClean="0"/>
              <a:t>04/07/2025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99E17-BA7C-41AD-917D-732D352C2F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95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9E17-BA7C-41AD-917D-732D352C2FC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00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E0C86-8C91-4FC6-B055-98725DBEB07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345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47CA-77D8-1CEB-1BB3-206F20BF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6DFE65-8161-D181-D812-3AFA5EE44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5B539D-3880-F6C2-3C7B-D511A42D9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19D56-07D6-8C50-8463-0101BF2B4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E0C86-8C91-4FC6-B055-98725DBEB07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132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29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66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91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5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56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E0C86-8C91-4FC6-B055-98725DBEB07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1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16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377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18CF3-18B0-4102-A39D-3D45529424F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13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C916D-A688-4B79-B4A3-8522F0A82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EFD600-78E6-4BE2-84F1-753C2F5EC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3E0C58-5C07-4BDE-9F3F-A8F88D1F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94A4-3873-4F91-8955-DBBF394E654A}" type="datetime1">
              <a:rPr lang="fr-FR" smtClean="0"/>
              <a:t>04/07/2025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5EE74F-3FD1-47A0-8690-F004F00F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D8E73A-1698-48D1-A61B-E5E31565F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53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3E535-A196-42A4-AB50-6EDB28F5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2B3105-1736-46DD-9FA4-3E11DA07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68D49A-51D5-47A7-B987-06155BCE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91F31-C4D3-47E4-A88A-94A09759A86E}" type="datetime1">
              <a:rPr lang="fr-FR" smtClean="0"/>
              <a:t>04/07/2025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EA3B0C-FEFF-437B-8499-529A67D6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84FBE0-EA3C-4482-894B-8BC2EBD2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76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1E2C3E-46C9-473E-AB79-CA3784013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43D921-9835-4614-8A99-5E4AACD07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591251-7BC2-40F0-B4CC-73F3E0FA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25F1C-8175-46B8-8442-C0E9282E397A}" type="datetime1">
              <a:rPr lang="fr-FR" smtClean="0"/>
              <a:t>04/07/2025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5777B7-5D8E-44FD-AFB8-47ACF305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4BDB01-81D9-4B39-843D-7C8C8902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56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A3A912-3AC8-432D-B23D-85B593C8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36754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5EA67-C3CF-424D-BEDC-8FC1C2BA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C7081A-C509-4757-A4F6-D694CB644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F463B1-4077-410B-9F65-BAD884E4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61D6-B57D-4023-9B86-A38820FAADBF}" type="datetime1">
              <a:rPr lang="fr-FR" smtClean="0"/>
              <a:t>04/07/2025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4813D7-7B30-48CC-9243-A16C00C2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EBB492-FFAC-493D-8A19-FD3A4A2B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003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BD816-73EE-41F1-B836-42DA77C0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208A9C-B118-42F0-BC3F-B8B5AFFD0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9E3988-E8DF-4831-B8F4-60B6B0705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5EF0-2CC8-4F2E-B5B6-E72128760716}" type="datetime1">
              <a:rPr lang="fr-FR" smtClean="0"/>
              <a:t>04/07/2025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3FB66F-1FE2-4E9D-9418-42483A2F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0B6B39-EAFC-44FD-8909-12B1CEFC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00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5C3C0-BE31-4501-8005-F7264944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28A516-DEC1-4EA5-B005-1D821A006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F52D05-596C-4497-A880-BC64C4F14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F3E73F-3E40-4BC8-84EA-DC4F5466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FF180-29B9-4F5D-89D2-2B262338124D}" type="datetime1">
              <a:rPr lang="fr-FR" smtClean="0"/>
              <a:t>04/07/2025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5CEDFE-B424-412A-8A99-9AB843B7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E0A561-EFCD-4230-9B7F-3FF8C8F6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10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8605D-2DF7-4244-998D-8C602FC3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8C62DF-C8A6-4887-87C0-E62BDE8F0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79E5C-CB87-4F66-8EBF-9E8550467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1EB243C-8770-42ED-B527-843F51816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D40696-2AF7-4CD5-AC04-3E626A033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048C47-56C1-45C9-8C0A-3F79BD2C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DC44-AF60-4BCC-82F6-2E7171D4F4C1}" type="datetime1">
              <a:rPr lang="fr-FR" smtClean="0"/>
              <a:t>04/07/2025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58771F3-EBEE-4E23-B8C5-68A7E93A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BE5A555-C473-450D-B3EC-F006A760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71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2F04D2-403E-4225-857A-5571DA64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1FAB27-99FD-4A20-BDF9-5C9C2993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258F-5C50-4A71-975E-5156B60D75ED}" type="datetime1">
              <a:rPr lang="fr-FR" smtClean="0"/>
              <a:t>04/07/2025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E7E7CC-EE59-4F86-B279-C8648119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D28BD2-B8E5-4C55-B55B-5EDB3860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910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076570-2933-4639-B54A-0531CDD4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F28-D470-496B-9FD2-C40F8679A972}" type="datetime1">
              <a:rPr lang="fr-FR" smtClean="0"/>
              <a:t>04/07/2025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E4AED9-85E0-4E34-BA10-4FB1AF3C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6E611D-1E9D-4CA3-999A-D49DCC85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184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4C8AE-015A-419A-A75E-AF48A8DB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6A5F5-D193-4965-96E1-C1AAF42D3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94277D-E419-4D07-819C-215825A46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976B4D-80E0-4618-AE51-E8B9CF86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84B5-4B04-4046-9FF3-3747DFD99C8E}" type="datetime1">
              <a:rPr lang="fr-FR" smtClean="0"/>
              <a:t>04/07/2025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405E9E-7A1F-4446-ADA8-602F9D3D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EF8DBC-4159-428C-A2BA-C0D4AA6A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48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A3546-8D01-45E3-B7DA-8BF112BA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265E83-BCCF-4D3E-8F50-002DA1434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F094DC-4DE1-4FF9-8E9B-BF4E41E0B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F11046-2ACC-400D-A2AD-2FC17F836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8D73-1001-4EC2-A4F2-67C544EFBC86}" type="datetime1">
              <a:rPr lang="fr-FR" smtClean="0"/>
              <a:t>04/07/2025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7A205-E3DA-4BB3-8096-C1CDF077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940B99-0CFF-4CD2-8988-655D5062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B8F9AF-135D-4A1A-8558-3D1D1D94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13B402-6A17-47AF-AB8E-5D9A2F887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49BD6D-0DB9-45C5-AB4D-49B888DFC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C719-CCB2-4F3F-A53A-82DD6B361DFD}" type="datetime1">
              <a:rPr lang="fr-FR" smtClean="0"/>
              <a:t>04/07/2025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9A9FAD-9FE0-47FD-950C-51D8B9403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D03E79-532B-4273-9243-BC7665A8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8FE24-4790-498B-8F17-D9561BB086C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49E5FD-5BAE-F3E0-6640-D0B97B532B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579" y="-181276"/>
            <a:ext cx="1672323" cy="16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2.svg"/><Relationship Id="rId4" Type="http://schemas.openxmlformats.org/officeDocument/2006/relationships/image" Target="../media/image7.sv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71C444F4-E3B8-4582-998E-555EBFFEB5CF}"/>
              </a:ext>
            </a:extLst>
          </p:cNvPr>
          <p:cNvSpPr/>
          <p:nvPr/>
        </p:nvSpPr>
        <p:spPr>
          <a:xfrm>
            <a:off x="974202" y="2266873"/>
            <a:ext cx="10243595" cy="1919480"/>
          </a:xfrm>
          <a:prstGeom prst="round2DiagRect">
            <a:avLst/>
          </a:prstGeom>
          <a:solidFill>
            <a:srgbClr val="F49701"/>
          </a:solidFill>
          <a:ln>
            <a:solidFill>
              <a:srgbClr val="F49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180340" algn="l"/>
                <a:tab pos="2430780" algn="l"/>
              </a:tabLst>
            </a:pPr>
            <a:r>
              <a:rPr lang="fr-FR" sz="3200" dirty="0">
                <a:latin typeface="CoconOT-Light" panose="02010504030101020104" pitchFamily="50" charset="0"/>
              </a:rPr>
              <a:t>Présentation du rapport annuel 2024 sur la qualité </a:t>
            </a:r>
          </a:p>
          <a:p>
            <a:pPr lvl="0" algn="ctr">
              <a:tabLst>
                <a:tab pos="180340" algn="l"/>
                <a:tab pos="2430780" algn="l"/>
              </a:tabLst>
            </a:pPr>
            <a:r>
              <a:rPr lang="fr-FR" sz="3200" dirty="0">
                <a:latin typeface="CoconOT-Light" panose="02010504030101020104" pitchFamily="50" charset="0"/>
              </a:rPr>
              <a:t>et le prix du service public d’assainissement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7537977-3864-2F50-ED38-E41ECC6F5708}"/>
              </a:ext>
            </a:extLst>
          </p:cNvPr>
          <p:cNvSpPr/>
          <p:nvPr/>
        </p:nvSpPr>
        <p:spPr>
          <a:xfrm>
            <a:off x="11075348" y="6524136"/>
            <a:ext cx="1116652" cy="334481"/>
          </a:xfrm>
          <a:prstGeom prst="roundRect">
            <a:avLst/>
          </a:prstGeom>
          <a:solidFill>
            <a:srgbClr val="F49701"/>
          </a:solidFill>
          <a:ln>
            <a:solidFill>
              <a:srgbClr val="F49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D180CF1-4F56-4975-8192-2A6BE4B52B5D}" type="slidenum">
              <a:rPr lang="fr-FR" smtClean="0">
                <a:latin typeface="CoconOT-Light" panose="02010504030101020104" pitchFamily="50" charset="0"/>
              </a:rPr>
              <a:t>1</a:t>
            </a:fld>
            <a:endParaRPr lang="fr-FR" dirty="0">
              <a:latin typeface="CoconOT-Light" panose="020105040301010201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5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: coins arrondis 74">
            <a:extLst>
              <a:ext uri="{FF2B5EF4-FFF2-40B4-BE49-F238E27FC236}">
                <a16:creationId xmlns:a16="http://schemas.microsoft.com/office/drawing/2014/main" id="{E9EB062E-A9E2-4708-8B08-5E477401D6E0}"/>
              </a:ext>
            </a:extLst>
          </p:cNvPr>
          <p:cNvSpPr/>
          <p:nvPr/>
        </p:nvSpPr>
        <p:spPr>
          <a:xfrm>
            <a:off x="3994632" y="239553"/>
            <a:ext cx="5171755" cy="741520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gradFill>
              <a:gsLst>
                <a:gs pos="0">
                  <a:srgbClr val="F68D2E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None/>
              <a:tabLst>
                <a:tab pos="1700213" algn="l"/>
              </a:tabLst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oconOT-Light" panose="02010504030101020104"/>
                <a:ea typeface="+mn-ea"/>
                <a:cs typeface="+mn-cs"/>
              </a:rPr>
              <a:t>Taux de renouvellement des réseaux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None/>
              <a:tabLst>
                <a:tab pos="1700213" algn="l"/>
              </a:tabLst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0,15 %</a:t>
            </a:r>
            <a:endParaRPr kumimoji="0" lang="fr-FR" sz="2000" b="1" i="0" u="none" strike="noStrike" kern="1200" cap="none" spc="0" normalizeH="0" baseline="30000" noProof="0" dirty="0">
              <a:ln>
                <a:noFill/>
              </a:ln>
              <a:solidFill>
                <a:srgbClr val="F68D2E"/>
              </a:solidFill>
              <a:effectLst/>
              <a:uLnTx/>
              <a:uFillTx/>
              <a:latin typeface="CoconOT-Bold" panose="02010804040101020104" pitchFamily="50" charset="0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5D27E88-9FBA-8746-61CA-C8D20389C0DD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74">
            <a:extLst>
              <a:ext uri="{FF2B5EF4-FFF2-40B4-BE49-F238E27FC236}">
                <a16:creationId xmlns:a16="http://schemas.microsoft.com/office/drawing/2014/main" id="{B8F9A25D-C582-DF42-E875-07C2911034F1}"/>
              </a:ext>
            </a:extLst>
          </p:cNvPr>
          <p:cNvSpPr/>
          <p:nvPr/>
        </p:nvSpPr>
        <p:spPr>
          <a:xfrm>
            <a:off x="120172" y="5051528"/>
            <a:ext cx="11952305" cy="17461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Gestion des eaux pluviales urbaines</a:t>
            </a:r>
          </a:p>
          <a:p>
            <a:pPr algn="just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Le SDEA accompagne les collectivités du périmètre pour sensibiliser et former les usagers et les agents techniques à la gestion durable des eaux pluviales.</a:t>
            </a:r>
          </a:p>
          <a:p>
            <a:pPr algn="just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Les collectivités peuvent solliciter les équipes d’animation et d’ingénierie afin d’obtenir un accompagnement technique et</a:t>
            </a:r>
          </a:p>
          <a:p>
            <a:pPr algn="just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administratif sur des projets de déraccordement, autant sur les bâtiments publics que sur les voiries.</a:t>
            </a:r>
          </a:p>
          <a:p>
            <a:pPr algn="l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Des supports de communication adaptés à chaque collectivité peuvent aussi être proposés afin de sensibiliser les usagers sur le déraccordement à la parcelle et la réintégration des eaux de pluie dans le cycle naturel de l’eau.</a:t>
            </a:r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	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53DDF6-5D7B-9435-B7C7-1DA69D276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2902" y="2110194"/>
            <a:ext cx="4626968" cy="28918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4D87EC-395E-2D48-2556-4250207E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615" y="1322788"/>
            <a:ext cx="4239217" cy="5525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60F099F-7D0F-92A0-A76E-A7CD4EC63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61" y="1596816"/>
            <a:ext cx="5171754" cy="32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7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10B04-2967-10FA-C351-6030C9218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81F0F1A-D3E6-7F8E-CA52-3A143F985EC9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74">
            <a:extLst>
              <a:ext uri="{FF2B5EF4-FFF2-40B4-BE49-F238E27FC236}">
                <a16:creationId xmlns:a16="http://schemas.microsoft.com/office/drawing/2014/main" id="{B5F30C3A-8AC0-015E-84B6-A4A54050A524}"/>
              </a:ext>
            </a:extLst>
          </p:cNvPr>
          <p:cNvSpPr/>
          <p:nvPr/>
        </p:nvSpPr>
        <p:spPr>
          <a:xfrm>
            <a:off x="119847" y="1899062"/>
            <a:ext cx="11952305" cy="34825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800" b="1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Opération d’investissement sur réseaux et ouvrages</a:t>
            </a:r>
          </a:p>
          <a:p>
            <a:pPr algn="l"/>
            <a:r>
              <a:rPr lang="fr-FR" sz="1800" b="1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Ouvrages :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▪ Brumath rue Basse : Remplacement de l’IHM,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▪ Brumath chemin rural </a:t>
            </a:r>
            <a:r>
              <a:rPr lang="fr-FR" sz="1800" b="0" i="0" u="none" strike="noStrike" baseline="0" dirty="0" err="1">
                <a:solidFill>
                  <a:srgbClr val="FF7500"/>
                </a:solidFill>
                <a:latin typeface="CoconOT-Light" panose="02010504030101020104" pitchFamily="50" charset="0"/>
              </a:rPr>
              <a:t>Hoerterweg</a:t>
            </a:r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 : Réparation de la pompe 23,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▪ Kriegsheim Grand rue : réparation de la tuyauterie,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▪ Bernolsheim rue des Vignes : Réparation de la pompe 1.</a:t>
            </a:r>
          </a:p>
          <a:p>
            <a:pPr algn="l"/>
            <a:r>
              <a:rPr lang="fr-FR" sz="1800" b="1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Réseaux :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▪ Pose de 562 ml de collecteurs en extension du réseau de la Rue des Jardins et de 6 ml de collecteurs en extension du réseau Allée des Charmes, à Olwisheim ;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▪ Pose de 63 ml de collecteurs en extension du réseau Rue de Berstett à Mittelschaeffolsheim.	</a:t>
            </a:r>
          </a:p>
        </p:txBody>
      </p:sp>
    </p:spTree>
    <p:extLst>
      <p:ext uri="{BB962C8B-B14F-4D97-AF65-F5344CB8AC3E}">
        <p14:creationId xmlns:p14="http://schemas.microsoft.com/office/powerpoint/2010/main" val="181776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2D281-494D-2D66-B48E-8486CA93EF4A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36D555D-A3B3-4A8D-D899-B8DAC9570049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2024 - Principales interventions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réalisées sur les réseaux et ouvrages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264D3B5-E917-E8C7-A06B-4945101C8023}"/>
              </a:ext>
            </a:extLst>
          </p:cNvPr>
          <p:cNvSpPr/>
          <p:nvPr/>
        </p:nvSpPr>
        <p:spPr>
          <a:xfrm>
            <a:off x="155643" y="1097376"/>
            <a:ext cx="5419216" cy="9849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Krautwiller Rue de l’Ecole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Nouveau clapet anti-retour en inox DN 700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Société MBH montant travaux : 4 522,72 € HT – 30 juillet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E4CA3-89BE-9AE4-1F6B-11E4D948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975" y="1990207"/>
            <a:ext cx="1832936" cy="25548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1334C8-008F-2AEE-A957-AB0188236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199" y="2012847"/>
            <a:ext cx="2040006" cy="24353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E1825F-8D67-4255-7F96-53B4687C6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1" y="2279749"/>
            <a:ext cx="2640097" cy="41424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638C22-A1AA-8670-40E5-3F0724CB9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058" y="2266328"/>
            <a:ext cx="2640097" cy="4115896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6ED565B-3624-66CD-9A4B-65A5993F1095}"/>
              </a:ext>
            </a:extLst>
          </p:cNvPr>
          <p:cNvSpPr/>
          <p:nvPr/>
        </p:nvSpPr>
        <p:spPr>
          <a:xfrm>
            <a:off x="6089963" y="1131240"/>
            <a:ext cx="4934138" cy="1135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Olwisheim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Réhausse des crêtes des DO 1001 – 2001 – 4001 - 1001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Travaux réalisés en régie juillet/ août 2024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Montant des travaux : 6453 € HT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23D924-8195-944B-03E4-072FF5C4BF2B}"/>
              </a:ext>
            </a:extLst>
          </p:cNvPr>
          <p:cNvSpPr txBox="1"/>
          <p:nvPr/>
        </p:nvSpPr>
        <p:spPr>
          <a:xfrm>
            <a:off x="8842442" y="6554203"/>
            <a:ext cx="334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DO 1001 – rue de la Rivière + 8 cm – 29/08/2024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B57223-C8D2-DDCC-F803-79C82C79409C}"/>
              </a:ext>
            </a:extLst>
          </p:cNvPr>
          <p:cNvSpPr txBox="1"/>
          <p:nvPr/>
        </p:nvSpPr>
        <p:spPr>
          <a:xfrm>
            <a:off x="8280968" y="3046979"/>
            <a:ext cx="125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DO2001 – rue du Moulin + 13 cm</a:t>
            </a:r>
          </a:p>
          <a:p>
            <a:pPr algn="ctr"/>
            <a:r>
              <a:rPr lang="fr-FR" sz="1200" b="1" dirty="0"/>
              <a:t>31/07/2024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31F4E4-3F26-C023-E62F-64335779573D}"/>
              </a:ext>
            </a:extLst>
          </p:cNvPr>
          <p:cNvSpPr txBox="1"/>
          <p:nvPr/>
        </p:nvSpPr>
        <p:spPr>
          <a:xfrm>
            <a:off x="7604910" y="2279749"/>
            <a:ext cx="146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DO 3001 – rue Muhlbach + 11 cm</a:t>
            </a:r>
          </a:p>
          <a:p>
            <a:pPr algn="ctr"/>
            <a:r>
              <a:rPr lang="fr-FR" sz="1200" b="1" dirty="0"/>
              <a:t>5/07/2024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924FF8-7763-6E74-A426-6537943E6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105" y="4578400"/>
            <a:ext cx="2759932" cy="201514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203D34A-8F12-54B4-0037-F6D0755B1DA7}"/>
              </a:ext>
            </a:extLst>
          </p:cNvPr>
          <p:cNvSpPr txBox="1"/>
          <p:nvPr/>
        </p:nvSpPr>
        <p:spPr>
          <a:xfrm>
            <a:off x="5533155" y="6581001"/>
            <a:ext cx="3533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DO 40011 –Rue Principale + 20 cm – 25/07/2024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CEC4D4C-3B61-F063-11A0-7899EF78C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331" y="4569128"/>
            <a:ext cx="2640098" cy="192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7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E712965-8623-4115-67C5-A965E88F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454" y="3136631"/>
            <a:ext cx="2732707" cy="366840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307FCF-1B3A-C48A-D87E-3C0F20AA445C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4FBDE06-34EB-AAA4-3D3E-0A33348C40CD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2024 - Principales interventions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réalisées sur les réseaux et ouvrages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667CA01-69A8-C5C4-BCC1-19C8247C1738}"/>
              </a:ext>
            </a:extLst>
          </p:cNvPr>
          <p:cNvSpPr/>
          <p:nvPr/>
        </p:nvSpPr>
        <p:spPr>
          <a:xfrm>
            <a:off x="130335" y="1420238"/>
            <a:ext cx="4513634" cy="9806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Brumath </a:t>
            </a:r>
            <a:r>
              <a:rPr lang="fr-FR" sz="1600" dirty="0">
                <a:solidFill>
                  <a:schemeClr val="tx1"/>
                </a:solidFill>
              </a:rPr>
              <a:t>- Curage fossé exutoire DO22001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intervention réalisée par le Parc septembre 2024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Budget prévisionnel : 6680 € HT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C9977D-4D05-ECD3-9FC6-8D7F5765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8215"/>
            <a:ext cx="2314020" cy="309382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CD7763-DFD9-CFEF-699A-A9D0D9DEF438}"/>
              </a:ext>
            </a:extLst>
          </p:cNvPr>
          <p:cNvSpPr/>
          <p:nvPr/>
        </p:nvSpPr>
        <p:spPr>
          <a:xfrm>
            <a:off x="5457217" y="1194653"/>
            <a:ext cx="5632315" cy="2161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MITTELSCHAEFFOLSHEIM  - Rue de Berstett 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Travaux réalisés par GCM novembre 2024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Montant travaux : 45 020 € HT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Demande de subvention faite auprès de l’agence de l’eau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Pose de 63 ml de canalisation en béton armé DN 500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Pose d’un nouveau caniveau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</a:rPr>
              <a:t>Création d’un exutoire de type Frayère dans le Muhlbach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91A50EC-F57A-6797-7F81-7E05F0588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610" y="3429000"/>
            <a:ext cx="4119328" cy="30836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8FEF03-82D8-C312-7D36-53CFD63CC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152" y="2534637"/>
            <a:ext cx="2314019" cy="312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14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B2344B3-5B7E-4FD7-9863-049C48FABEA6}"/>
              </a:ext>
            </a:extLst>
          </p:cNvPr>
          <p:cNvSpPr txBox="1">
            <a:spLocks/>
          </p:cNvSpPr>
          <p:nvPr/>
        </p:nvSpPr>
        <p:spPr>
          <a:xfrm>
            <a:off x="885770" y="1108553"/>
            <a:ext cx="10515600" cy="775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conOT-Bold" panose="02010804040101020104" pitchFamily="50" charset="0"/>
                <a:ea typeface="+mj-ea"/>
                <a:cs typeface="+mj-cs"/>
              </a:rPr>
              <a:t>SYNTHESE 2024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BBC4505-C41D-439D-9FD7-C7B4F87FA3A8}"/>
              </a:ext>
            </a:extLst>
          </p:cNvPr>
          <p:cNvSpPr/>
          <p:nvPr/>
        </p:nvSpPr>
        <p:spPr>
          <a:xfrm>
            <a:off x="1262051" y="2543636"/>
            <a:ext cx="470349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Redevance assainissement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1,84 €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HT pour 120m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586FCA1-B95B-4EC6-A757-02C8DD084A8C}"/>
              </a:ext>
            </a:extLst>
          </p:cNvPr>
          <p:cNvGrpSpPr/>
          <p:nvPr/>
        </p:nvGrpSpPr>
        <p:grpSpPr>
          <a:xfrm>
            <a:off x="75908" y="2534492"/>
            <a:ext cx="981981" cy="885364"/>
            <a:chOff x="227387" y="1549796"/>
            <a:chExt cx="981981" cy="88536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0E12F68-8CE6-4B05-BA50-FAAC3A55BE04}"/>
                </a:ext>
              </a:extLst>
            </p:cNvPr>
            <p:cNvSpPr/>
            <p:nvPr/>
          </p:nvSpPr>
          <p:spPr>
            <a:xfrm>
              <a:off x="227387" y="1549796"/>
              <a:ext cx="981981" cy="885364"/>
            </a:xfrm>
            <a:prstGeom prst="roundRect">
              <a:avLst/>
            </a:prstGeom>
            <a:solidFill>
              <a:srgbClr val="F68D2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10580B-D868-42DA-99B0-75C40B55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408" y="1599396"/>
              <a:ext cx="786164" cy="786164"/>
            </a:xfrm>
            <a:prstGeom prst="rect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BD733DE-A403-42D0-BE1C-5CCF0D78CF4A}"/>
              </a:ext>
            </a:extLst>
          </p:cNvPr>
          <p:cNvSpPr/>
          <p:nvPr/>
        </p:nvSpPr>
        <p:spPr>
          <a:xfrm>
            <a:off x="7349628" y="3571428"/>
            <a:ext cx="470349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Conformité des performances des équipements d’épuration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97 %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2759C6C-F27B-4340-898B-580E4F54C8FC}"/>
              </a:ext>
            </a:extLst>
          </p:cNvPr>
          <p:cNvSpPr/>
          <p:nvPr/>
        </p:nvSpPr>
        <p:spPr>
          <a:xfrm>
            <a:off x="6184505" y="3571428"/>
            <a:ext cx="98198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conOT-Bold" panose="02010804040101020104" pitchFamily="50" charset="0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FE7BB2B-7557-4509-BB01-15F125E56AFF}"/>
              </a:ext>
            </a:extLst>
          </p:cNvPr>
          <p:cNvSpPr/>
          <p:nvPr/>
        </p:nvSpPr>
        <p:spPr>
          <a:xfrm>
            <a:off x="1262051" y="4642005"/>
            <a:ext cx="470349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Taux de renouvellement des réseaux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0,15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%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AB06CFE-8B1E-4DFC-A241-D0157BFCBE1F}"/>
              </a:ext>
            </a:extLst>
          </p:cNvPr>
          <p:cNvSpPr/>
          <p:nvPr/>
        </p:nvSpPr>
        <p:spPr>
          <a:xfrm>
            <a:off x="75907" y="4642005"/>
            <a:ext cx="98198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conOT-Bold" panose="02010804040101020104" pitchFamily="50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615E62F6-0E9C-48AC-8892-293A2807C2DA}"/>
              </a:ext>
            </a:extLst>
          </p:cNvPr>
          <p:cNvSpPr/>
          <p:nvPr/>
        </p:nvSpPr>
        <p:spPr>
          <a:xfrm>
            <a:off x="7308697" y="2540769"/>
            <a:ext cx="470349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Durée d’extinction de la dette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année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conOT-Bold" panose="02010804040101020104" pitchFamily="50" charset="0"/>
              <a:ea typeface="+mn-ea"/>
              <a:cs typeface="+mn-cs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D8A08BFB-577A-460A-8044-0BFC48E4B289}"/>
              </a:ext>
            </a:extLst>
          </p:cNvPr>
          <p:cNvSpPr/>
          <p:nvPr/>
        </p:nvSpPr>
        <p:spPr>
          <a:xfrm>
            <a:off x="6143574" y="2540769"/>
            <a:ext cx="98198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conOT-Bold" panose="02010804040101020104" pitchFamily="50" charset="0"/>
              <a:ea typeface="+mn-ea"/>
              <a:cs typeface="+mn-cs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2DC9B846-3EB4-4D2F-AB8B-3022D61D0C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25" y="2603287"/>
            <a:ext cx="743130" cy="743130"/>
          </a:xfrm>
          <a:prstGeom prst="rect">
            <a:avLst/>
          </a:prstGeom>
        </p:spPr>
      </p:pic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305B80FE-E792-4C86-93BC-92C3D435701F}"/>
              </a:ext>
            </a:extLst>
          </p:cNvPr>
          <p:cNvSpPr/>
          <p:nvPr/>
        </p:nvSpPr>
        <p:spPr>
          <a:xfrm>
            <a:off x="1262051" y="3571428"/>
            <a:ext cx="470349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Volume soumis à la redevance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755 019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m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0A6F62-6147-46AD-8583-269B2C29E844}"/>
              </a:ext>
            </a:extLst>
          </p:cNvPr>
          <p:cNvGrpSpPr/>
          <p:nvPr/>
        </p:nvGrpSpPr>
        <p:grpSpPr>
          <a:xfrm>
            <a:off x="75907" y="3550455"/>
            <a:ext cx="981981" cy="897193"/>
            <a:chOff x="138372" y="3163600"/>
            <a:chExt cx="981981" cy="897193"/>
          </a:xfrm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9C9E0904-5EEE-476D-B16B-A55E07ECB021}"/>
                </a:ext>
              </a:extLst>
            </p:cNvPr>
            <p:cNvSpPr/>
            <p:nvPr/>
          </p:nvSpPr>
          <p:spPr>
            <a:xfrm>
              <a:off x="138372" y="3175429"/>
              <a:ext cx="981981" cy="885364"/>
            </a:xfrm>
            <a:prstGeom prst="roundRect">
              <a:avLst/>
            </a:prstGeom>
            <a:solidFill>
              <a:srgbClr val="F68D2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</p:txBody>
        </p:sp>
        <p:pic>
          <p:nvPicPr>
            <p:cNvPr id="58" name="Graphique 57" descr="Eau avec un remplissage uni">
              <a:extLst>
                <a:ext uri="{FF2B5EF4-FFF2-40B4-BE49-F238E27FC236}">
                  <a16:creationId xmlns:a16="http://schemas.microsoft.com/office/drawing/2014/main" id="{02A67EF4-F760-4A67-A48C-520881F42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700" y="3163600"/>
              <a:ext cx="847324" cy="885364"/>
            </a:xfrm>
            <a:prstGeom prst="rect">
              <a:avLst/>
            </a:prstGeom>
          </p:spPr>
        </p:pic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75D6707B-7F1B-4C35-969A-BACEE2E5E544}"/>
              </a:ext>
            </a:extLst>
          </p:cNvPr>
          <p:cNvSpPr/>
          <p:nvPr/>
        </p:nvSpPr>
        <p:spPr>
          <a:xfrm>
            <a:off x="7308693" y="4642005"/>
            <a:ext cx="4703491" cy="885364"/>
          </a:xfrm>
          <a:prstGeom prst="roundRect">
            <a:avLst/>
          </a:prstGeom>
          <a:solidFill>
            <a:srgbClr val="F68D2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prstClr val="white"/>
                </a:solidFill>
                <a:latin typeface="CoconOT-Bold" panose="02010804040101020104" pitchFamily="50" charset="0"/>
              </a:rPr>
              <a:t>13,91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km réseaux curés</a:t>
            </a:r>
          </a:p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prstClr val="white"/>
                </a:solidFill>
                <a:latin typeface="CoconOT-Bold" panose="02010804040101020104" pitchFamily="50" charset="0"/>
              </a:rPr>
              <a:t>2 856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bouches d’égout vidangées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088FF77-9CA0-42B3-B4DA-4AFF8EA83C21}"/>
              </a:ext>
            </a:extLst>
          </p:cNvPr>
          <p:cNvGrpSpPr/>
          <p:nvPr/>
        </p:nvGrpSpPr>
        <p:grpSpPr>
          <a:xfrm>
            <a:off x="6143570" y="4642005"/>
            <a:ext cx="981981" cy="885364"/>
            <a:chOff x="6119598" y="5315192"/>
            <a:chExt cx="981981" cy="885364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F3CFBBF7-B865-4356-9A9D-05CADF49B86D}"/>
                </a:ext>
              </a:extLst>
            </p:cNvPr>
            <p:cNvSpPr/>
            <p:nvPr/>
          </p:nvSpPr>
          <p:spPr>
            <a:xfrm>
              <a:off x="6119598" y="5315192"/>
              <a:ext cx="981981" cy="885364"/>
            </a:xfrm>
            <a:prstGeom prst="roundRect">
              <a:avLst/>
            </a:prstGeom>
            <a:solidFill>
              <a:srgbClr val="F68D2E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43ADAD0F-6485-4BEA-80C6-70D8B83EE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5419" y="5315192"/>
              <a:ext cx="472204" cy="472204"/>
            </a:xfrm>
            <a:prstGeom prst="rect">
              <a:avLst/>
            </a:prstGeom>
          </p:spPr>
        </p:pic>
        <p:pic>
          <p:nvPicPr>
            <p:cNvPr id="60" name="Image 59" descr="Une image contenant périphérique, objet d’extérieur, ventilateur, grille&#10;&#10;Description générée automatiquement">
              <a:extLst>
                <a:ext uri="{FF2B5EF4-FFF2-40B4-BE49-F238E27FC236}">
                  <a16:creationId xmlns:a16="http://schemas.microsoft.com/office/drawing/2014/main" id="{09753A72-F189-4D70-B966-757D84279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4421" y="5757874"/>
              <a:ext cx="397055" cy="397055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C09493D-C20B-4D5B-A71C-71593E4BC6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792" y="3656973"/>
            <a:ext cx="672263" cy="672263"/>
          </a:xfrm>
          <a:prstGeom prst="rect">
            <a:avLst/>
          </a:prstGeom>
        </p:spPr>
      </p:pic>
      <p:pic>
        <p:nvPicPr>
          <p:cNvPr id="20" name="Image 19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985F3802-0918-4C9C-B116-FD503AEC16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8" y="4716697"/>
            <a:ext cx="735980" cy="73598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9FC9EB-36AF-1A03-BF0C-F35079AC61CD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</p:spTree>
    <p:extLst>
      <p:ext uri="{BB962C8B-B14F-4D97-AF65-F5344CB8AC3E}">
        <p14:creationId xmlns:p14="http://schemas.microsoft.com/office/powerpoint/2010/main" val="157155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98276987-E918-4B82-84DD-01A3D02F3C65}"/>
              </a:ext>
            </a:extLst>
          </p:cNvPr>
          <p:cNvSpPr/>
          <p:nvPr/>
        </p:nvSpPr>
        <p:spPr>
          <a:xfrm>
            <a:off x="-1602523" y="-3949867"/>
            <a:ext cx="15237760" cy="1523776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F106C9F-4529-4D05-B6AA-F016E060D50E}"/>
              </a:ext>
            </a:extLst>
          </p:cNvPr>
          <p:cNvSpPr/>
          <p:nvPr/>
        </p:nvSpPr>
        <p:spPr>
          <a:xfrm>
            <a:off x="6136987" y="1329116"/>
            <a:ext cx="5916447" cy="2103849"/>
          </a:xfrm>
          <a:prstGeom prst="roundRect">
            <a:avLst/>
          </a:prstGeom>
          <a:solidFill>
            <a:srgbClr val="F68D2E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AFDCBC-9132-4011-A05C-589CB2A4DB5F}"/>
              </a:ext>
            </a:extLst>
          </p:cNvPr>
          <p:cNvSpPr/>
          <p:nvPr/>
        </p:nvSpPr>
        <p:spPr>
          <a:xfrm>
            <a:off x="1066200" y="6237772"/>
            <a:ext cx="3714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None/>
              <a:tabLst>
                <a:tab pos="1700213" algn="l"/>
              </a:tabLst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5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CENTRES 6 ANTENNES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06408F-649A-4EF5-B9C7-6D5EDDFC95C0}"/>
              </a:ext>
            </a:extLst>
          </p:cNvPr>
          <p:cNvSpPr/>
          <p:nvPr/>
        </p:nvSpPr>
        <p:spPr>
          <a:xfrm>
            <a:off x="7308637" y="3620865"/>
            <a:ext cx="28608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Centre de Haguenau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8C3E6C9-0E52-4C24-AFCC-35B28C79F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534" y="1287221"/>
            <a:ext cx="5661238" cy="192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69875" indent="-269875"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002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None/>
              <a:tabLst>
                <a:tab pos="1700213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TERRITOIRE NORD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1700213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/>
                <a:ea typeface="+mn-ea"/>
                <a:cs typeface="+mn-cs"/>
              </a:rPr>
              <a:t>1 Centre à Haguenau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1700213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/>
                <a:ea typeface="+mn-ea"/>
                <a:cs typeface="+mn-cs"/>
              </a:rPr>
              <a:t>2 Antennes à Rœschwoog et Durrenbach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>
                <a:tab pos="1700213" algn="l"/>
              </a:tabLst>
              <a:defRPr/>
            </a:pPr>
            <a:endParaRPr kumimoji="0" lang="fr-FR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conOT-Light" panose="020105040301010201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90000"/>
              <a:buFontTx/>
              <a:buNone/>
              <a:tabLst>
                <a:tab pos="1700213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/>
                <a:ea typeface="+mn-ea"/>
                <a:cs typeface="+mn-cs"/>
              </a:rPr>
              <a:t>L’appui du siège du SDEA (Expertise et  veille technique et juridique, l’ingénierie financière…)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31BF9B5F-9DDE-475E-BA5D-A82EA74315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68" b="92566" l="9882" r="89971">
                        <a14:foregroundMark x1="35251" y1="9131" x2="42281" y2="8768"/>
                        <a14:foregroundMark x1="49213" y1="45010" x2="48525" y2="48687"/>
                        <a14:foregroundMark x1="45280" y1="74667" x2="46755" y2="72323"/>
                        <a14:foregroundMark x1="48132" y1="90788" x2="53786" y2="90222"/>
                        <a14:foregroundMark x1="31367" y1="89212" x2="37709" y2="9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4" y="775678"/>
            <a:ext cx="4657969" cy="566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73302E49-7568-43B5-9957-A771F846A612}"/>
              </a:ext>
            </a:extLst>
          </p:cNvPr>
          <p:cNvSpPr/>
          <p:nvPr/>
        </p:nvSpPr>
        <p:spPr>
          <a:xfrm rot="1549814">
            <a:off x="4307657" y="3695225"/>
            <a:ext cx="2876772" cy="285728"/>
          </a:xfrm>
          <a:prstGeom prst="rightArrow">
            <a:avLst>
              <a:gd name="adj1" fmla="val 50000"/>
              <a:gd name="adj2" fmla="val 320042"/>
            </a:avLst>
          </a:prstGeom>
          <a:gradFill flip="none" rotWithShape="1">
            <a:gsLst>
              <a:gs pos="0">
                <a:srgbClr val="F08A02">
                  <a:shade val="30000"/>
                  <a:satMod val="115000"/>
                </a:srgbClr>
              </a:gs>
              <a:gs pos="50000">
                <a:srgbClr val="F08A02">
                  <a:shade val="67500"/>
                  <a:satMod val="115000"/>
                </a:srgbClr>
              </a:gs>
              <a:gs pos="100000">
                <a:srgbClr val="F08A0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8612EB9-9225-73E2-C26B-D8012D7B7F68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6BC7DD-BAEA-84E5-8B84-FAC7442E91F8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Une proximité des interventions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pour une réactivité renforcée au service des territoires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9A194E-A3E7-A784-CA69-CF0D06845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763" y="4001951"/>
            <a:ext cx="3714022" cy="25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8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20C8CBA3-08AE-415C-A73A-7D50D1E1DE38}"/>
              </a:ext>
            </a:extLst>
          </p:cNvPr>
          <p:cNvGrpSpPr/>
          <p:nvPr/>
        </p:nvGrpSpPr>
        <p:grpSpPr>
          <a:xfrm>
            <a:off x="3281739" y="1201639"/>
            <a:ext cx="2510544" cy="2519191"/>
            <a:chOff x="1995506" y="3732413"/>
            <a:chExt cx="2214880" cy="215033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E7C1371-FD6B-4771-9E0C-4BFB3C73916D}"/>
                </a:ext>
              </a:extLst>
            </p:cNvPr>
            <p:cNvSpPr/>
            <p:nvPr/>
          </p:nvSpPr>
          <p:spPr>
            <a:xfrm>
              <a:off x="1995506" y="3732413"/>
              <a:ext cx="2214880" cy="2150330"/>
            </a:xfrm>
            <a:prstGeom prst="ellipse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dirty="0">
                  <a:solidFill>
                    <a:prstClr val="white"/>
                  </a:solidFill>
                  <a:latin typeface="CoconOT-Bold" panose="02010804040101020104" pitchFamily="50" charset="0"/>
                </a:rPr>
                <a:t>10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Light" panose="02010504030101020104" pitchFamily="50" charset="0"/>
                  <a:ea typeface="+mn-ea"/>
                  <a:cs typeface="+mn-cs"/>
                </a:rPr>
                <a:t>communes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endParaRPr>
            </a:p>
          </p:txBody>
        </p:sp>
        <p:pic>
          <p:nvPicPr>
            <p:cNvPr id="22" name="Graphique 21" descr="Ville avec un remplissage uni">
              <a:extLst>
                <a:ext uri="{FF2B5EF4-FFF2-40B4-BE49-F238E27FC236}">
                  <a16:creationId xmlns:a16="http://schemas.microsoft.com/office/drawing/2014/main" id="{DD316100-E255-489F-920B-A2CFB449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45746" y="3883930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C0185F1-BE14-4345-ABD8-8588B0D1E597}"/>
              </a:ext>
            </a:extLst>
          </p:cNvPr>
          <p:cNvGrpSpPr/>
          <p:nvPr/>
        </p:nvGrpSpPr>
        <p:grpSpPr>
          <a:xfrm>
            <a:off x="1815787" y="3444536"/>
            <a:ext cx="2510544" cy="2519191"/>
            <a:chOff x="3273334" y="3580326"/>
            <a:chExt cx="2214880" cy="215033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EC8FC70-BEBE-4026-94ED-0E2BC7147CD6}"/>
                </a:ext>
              </a:extLst>
            </p:cNvPr>
            <p:cNvSpPr/>
            <p:nvPr/>
          </p:nvSpPr>
          <p:spPr>
            <a:xfrm>
              <a:off x="3273334" y="3580326"/>
              <a:ext cx="2214880" cy="2150330"/>
            </a:xfrm>
            <a:prstGeom prst="ellipse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dirty="0">
                  <a:solidFill>
                    <a:prstClr val="white"/>
                  </a:solidFill>
                  <a:latin typeface="CoconOT-Bold" panose="02010804040101020104" pitchFamily="50" charset="0"/>
                </a:rPr>
                <a:t>16 525</a:t>
              </a: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Light" panose="02010504030101020104" pitchFamily="50" charset="0"/>
                  <a:ea typeface="+mn-ea"/>
                  <a:cs typeface="+mn-cs"/>
                </a:rPr>
                <a:t>habitants</a:t>
              </a:r>
            </a:p>
          </p:txBody>
        </p:sp>
        <p:pic>
          <p:nvPicPr>
            <p:cNvPr id="30" name="Graphique 29" descr="Groupe de personnes avec un remplissage uni">
              <a:extLst>
                <a:ext uri="{FF2B5EF4-FFF2-40B4-BE49-F238E27FC236}">
                  <a16:creationId xmlns:a16="http://schemas.microsoft.com/office/drawing/2014/main" id="{5B168903-794A-4FD4-B90E-8C9E7000A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34009"/>
            <a:stretch/>
          </p:blipFill>
          <p:spPr>
            <a:xfrm>
              <a:off x="3842257" y="3809558"/>
              <a:ext cx="1077033" cy="710747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DC501ED-2A16-4593-A817-A346F2FBCE16}"/>
              </a:ext>
            </a:extLst>
          </p:cNvPr>
          <p:cNvGrpSpPr/>
          <p:nvPr/>
        </p:nvGrpSpPr>
        <p:grpSpPr>
          <a:xfrm>
            <a:off x="6641051" y="1201639"/>
            <a:ext cx="2510544" cy="2519191"/>
            <a:chOff x="7168981" y="3884869"/>
            <a:chExt cx="2214880" cy="215033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6221223-959A-4D54-8C73-5A3EFDE6D30C}"/>
                </a:ext>
              </a:extLst>
            </p:cNvPr>
            <p:cNvSpPr/>
            <p:nvPr/>
          </p:nvSpPr>
          <p:spPr>
            <a:xfrm>
              <a:off x="7168981" y="3884869"/>
              <a:ext cx="2214880" cy="2150330"/>
            </a:xfrm>
            <a:prstGeom prst="ellipse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Bold" panose="02010804040101020104" pitchFamily="50" charset="0"/>
                  <a:ea typeface="+mn-ea"/>
                  <a:cs typeface="+mn-cs"/>
                </a:rPr>
                <a:t>4 648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Light" panose="02010504030101020104" pitchFamily="50" charset="0"/>
                  <a:ea typeface="+mn-ea"/>
                  <a:cs typeface="+mn-cs"/>
                </a:rPr>
                <a:t>abonnés</a:t>
              </a:r>
            </a:p>
          </p:txBody>
        </p:sp>
        <p:pic>
          <p:nvPicPr>
            <p:cNvPr id="36" name="Graphique 35" descr="Suivre avec un remplissage uni">
              <a:extLst>
                <a:ext uri="{FF2B5EF4-FFF2-40B4-BE49-F238E27FC236}">
                  <a16:creationId xmlns:a16="http://schemas.microsoft.com/office/drawing/2014/main" id="{0C5CFB19-E098-41C2-A5A1-94F7FCD58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25878" y="4040449"/>
              <a:ext cx="901086" cy="901086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3C63CA7F-C232-4057-986C-950F9AADFF0F}"/>
              </a:ext>
            </a:extLst>
          </p:cNvPr>
          <p:cNvGrpSpPr/>
          <p:nvPr/>
        </p:nvGrpSpPr>
        <p:grpSpPr>
          <a:xfrm>
            <a:off x="4932903" y="3444536"/>
            <a:ext cx="2510544" cy="2519191"/>
            <a:chOff x="6229461" y="3104336"/>
            <a:chExt cx="2659030" cy="255354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52DB0171-1554-4AFF-8A2D-68EF11FEB29A}"/>
                </a:ext>
              </a:extLst>
            </p:cNvPr>
            <p:cNvSpPr/>
            <p:nvPr/>
          </p:nvSpPr>
          <p:spPr>
            <a:xfrm>
              <a:off x="6229461" y="3104336"/>
              <a:ext cx="2659030" cy="2553548"/>
            </a:xfrm>
            <a:prstGeom prst="ellipse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Bold" panose="02010804040101020104" pitchFamily="50" charset="0"/>
                  <a:ea typeface="+mn-ea"/>
                  <a:cs typeface="+mn-cs"/>
                </a:rPr>
                <a:t>755 019 m</a:t>
              </a:r>
              <a:r>
                <a:rPr kumimoji="0" lang="fr-FR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Bold" panose="02010804040101020104" pitchFamily="50" charset="0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Light" panose="02010504030101020104" pitchFamily="50" charset="0"/>
                  <a:ea typeface="+mn-ea"/>
                  <a:cs typeface="+mn-cs"/>
                </a:rPr>
                <a:t>soumis à la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Light" panose="02010504030101020104" pitchFamily="50" charset="0"/>
                  <a:ea typeface="+mn-ea"/>
                  <a:cs typeface="+mn-cs"/>
                </a:rPr>
                <a:t>redevance</a:t>
              </a:r>
            </a:p>
          </p:txBody>
        </p:sp>
        <p:pic>
          <p:nvPicPr>
            <p:cNvPr id="45" name="Graphique 44" descr="Eau avec un remplissage uni">
              <a:extLst>
                <a:ext uri="{FF2B5EF4-FFF2-40B4-BE49-F238E27FC236}">
                  <a16:creationId xmlns:a16="http://schemas.microsoft.com/office/drawing/2014/main" id="{F605D41B-5E84-488F-AE45-9F854ED61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77794" y="3192205"/>
              <a:ext cx="1063911" cy="1063911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4694303-3ADE-448D-B430-1525AE9A4B3E}"/>
              </a:ext>
            </a:extLst>
          </p:cNvPr>
          <p:cNvGrpSpPr/>
          <p:nvPr/>
        </p:nvGrpSpPr>
        <p:grpSpPr>
          <a:xfrm>
            <a:off x="8235231" y="3444536"/>
            <a:ext cx="2510544" cy="2519191"/>
            <a:chOff x="9041376" y="3011995"/>
            <a:chExt cx="2659030" cy="2553548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A5A4A26-582A-4B83-B980-32AA531DA6A3}"/>
                </a:ext>
              </a:extLst>
            </p:cNvPr>
            <p:cNvSpPr/>
            <p:nvPr/>
          </p:nvSpPr>
          <p:spPr>
            <a:xfrm>
              <a:off x="9041376" y="3011995"/>
              <a:ext cx="2659030" cy="2553548"/>
            </a:xfrm>
            <a:prstGeom prst="ellipse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Bold" panose="02010804040101020104" pitchFamily="50" charset="0"/>
                  <a:ea typeface="+mn-ea"/>
                  <a:cs typeface="+mn-cs"/>
                </a:rPr>
                <a:t>162 m</a:t>
              </a:r>
              <a:r>
                <a:rPr kumimoji="0" lang="fr-FR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Bold" panose="02010804040101020104" pitchFamily="50" charset="0"/>
                  <a:ea typeface="+mn-ea"/>
                  <a:cs typeface="+mn-c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conOT-Light" panose="02010504030101020104" pitchFamily="50" charset="0"/>
                  <a:ea typeface="+mn-ea"/>
                  <a:cs typeface="+mn-cs"/>
                </a:rPr>
                <a:t>assainis / abonné / an</a:t>
              </a:r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0E8CA5F1-C16B-4540-96B6-9D384AF698B4}"/>
                </a:ext>
              </a:extLst>
            </p:cNvPr>
            <p:cNvGrpSpPr/>
            <p:nvPr/>
          </p:nvGrpSpPr>
          <p:grpSpPr>
            <a:xfrm>
              <a:off x="9768072" y="3249022"/>
              <a:ext cx="1067284" cy="914401"/>
              <a:chOff x="9746801" y="3259502"/>
              <a:chExt cx="1067284" cy="914401"/>
            </a:xfrm>
          </p:grpSpPr>
          <p:pic>
            <p:nvPicPr>
              <p:cNvPr id="46" name="Graphique 45" descr="Eau avec un remplissage uni">
                <a:extLst>
                  <a:ext uri="{FF2B5EF4-FFF2-40B4-BE49-F238E27FC236}">
                    <a16:creationId xmlns:a16="http://schemas.microsoft.com/office/drawing/2014/main" id="{EA95740F-EB78-419E-876C-08586C92F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46801" y="3259503"/>
                <a:ext cx="914401" cy="914400"/>
              </a:xfrm>
              <a:prstGeom prst="rect">
                <a:avLst/>
              </a:prstGeom>
            </p:spPr>
          </p:pic>
          <p:pic>
            <p:nvPicPr>
              <p:cNvPr id="47" name="Graphique 46" descr="Suivre avec un remplissage uni">
                <a:extLst>
                  <a:ext uri="{FF2B5EF4-FFF2-40B4-BE49-F238E27FC236}">
                    <a16:creationId xmlns:a16="http://schemas.microsoft.com/office/drawing/2014/main" id="{7384E8DE-22E9-4490-A56D-B934A3FE7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24658" y="3259502"/>
                <a:ext cx="689427" cy="681953"/>
              </a:xfrm>
              <a:prstGeom prst="rect">
                <a:avLst/>
              </a:prstGeom>
            </p:spPr>
          </p:pic>
        </p:grp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AAA934E-EC66-573C-2635-7A9057B85E08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4AA5369-C12E-7566-8695-EB6460635C5E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Année 2024</a:t>
            </a:r>
          </a:p>
        </p:txBody>
      </p:sp>
    </p:spTree>
    <p:extLst>
      <p:ext uri="{BB962C8B-B14F-4D97-AF65-F5344CB8AC3E}">
        <p14:creationId xmlns:p14="http://schemas.microsoft.com/office/powerpoint/2010/main" val="73092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48C7BEEE-DED1-4858-B252-546035988AD6}"/>
              </a:ext>
            </a:extLst>
          </p:cNvPr>
          <p:cNvSpPr/>
          <p:nvPr/>
        </p:nvSpPr>
        <p:spPr>
          <a:xfrm>
            <a:off x="1636846" y="3052275"/>
            <a:ext cx="4602224" cy="4285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19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stations de pompage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2CF088-9C66-4109-A5F4-3373E412358B}"/>
              </a:ext>
            </a:extLst>
          </p:cNvPr>
          <p:cNvGrpSpPr/>
          <p:nvPr/>
        </p:nvGrpSpPr>
        <p:grpSpPr>
          <a:xfrm>
            <a:off x="646066" y="3048952"/>
            <a:ext cx="764103" cy="431917"/>
            <a:chOff x="513359" y="2399172"/>
            <a:chExt cx="764103" cy="431917"/>
          </a:xfrm>
        </p:grpSpPr>
        <p:sp>
          <p:nvSpPr>
            <p:cNvPr id="71" name="Rectangle : coins arrondis 70">
              <a:extLst>
                <a:ext uri="{FF2B5EF4-FFF2-40B4-BE49-F238E27FC236}">
                  <a16:creationId xmlns:a16="http://schemas.microsoft.com/office/drawing/2014/main" id="{0167AEF7-648C-45C2-87B5-98DD1FF17C96}"/>
                </a:ext>
              </a:extLst>
            </p:cNvPr>
            <p:cNvSpPr/>
            <p:nvPr/>
          </p:nvSpPr>
          <p:spPr>
            <a:xfrm>
              <a:off x="513359" y="2399172"/>
              <a:ext cx="764103" cy="431915"/>
            </a:xfrm>
            <a:prstGeom prst="roundRect">
              <a:avLst/>
            </a:prstGeom>
            <a:solidFill>
              <a:srgbClr val="F08A0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que 16" descr="Robinet qui fuit avec un remplissage uni">
              <a:extLst>
                <a:ext uri="{FF2B5EF4-FFF2-40B4-BE49-F238E27FC236}">
                  <a16:creationId xmlns:a16="http://schemas.microsoft.com/office/drawing/2014/main" id="{8D53E3B2-65EB-4443-A4E7-A944E6B47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0500" y="2402495"/>
              <a:ext cx="644975" cy="428594"/>
            </a:xfrm>
            <a:prstGeom prst="rect">
              <a:avLst/>
            </a:prstGeom>
          </p:spPr>
        </p:pic>
      </p:grpSp>
      <p:sp>
        <p:nvSpPr>
          <p:cNvPr id="96" name="Rectangle : coins arrondis 95">
            <a:extLst>
              <a:ext uri="{FF2B5EF4-FFF2-40B4-BE49-F238E27FC236}">
                <a16:creationId xmlns:a16="http://schemas.microsoft.com/office/drawing/2014/main" id="{80E60385-2C99-4049-B23A-423C31274E17}"/>
              </a:ext>
            </a:extLst>
          </p:cNvPr>
          <p:cNvSpPr/>
          <p:nvPr/>
        </p:nvSpPr>
        <p:spPr>
          <a:xfrm>
            <a:off x="7456528" y="4388643"/>
            <a:ext cx="4602223" cy="4285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2 837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bouches d’égout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7B0F962-8CAF-4D91-ABA8-47724C67F447}"/>
              </a:ext>
            </a:extLst>
          </p:cNvPr>
          <p:cNvGrpSpPr/>
          <p:nvPr/>
        </p:nvGrpSpPr>
        <p:grpSpPr>
          <a:xfrm>
            <a:off x="6467378" y="4386845"/>
            <a:ext cx="764103" cy="428593"/>
            <a:chOff x="536169" y="5102735"/>
            <a:chExt cx="764103" cy="428593"/>
          </a:xfrm>
        </p:grpSpPr>
        <p:sp>
          <p:nvSpPr>
            <p:cNvPr id="97" name="Rectangle : coins arrondis 96">
              <a:extLst>
                <a:ext uri="{FF2B5EF4-FFF2-40B4-BE49-F238E27FC236}">
                  <a16:creationId xmlns:a16="http://schemas.microsoft.com/office/drawing/2014/main" id="{4E8F4745-9E2C-4545-A1AD-5E306A30D779}"/>
                </a:ext>
              </a:extLst>
            </p:cNvPr>
            <p:cNvSpPr/>
            <p:nvPr/>
          </p:nvSpPr>
          <p:spPr>
            <a:xfrm>
              <a:off x="536169" y="5102735"/>
              <a:ext cx="764103" cy="428593"/>
            </a:xfrm>
            <a:prstGeom prst="roundRect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" name="Image 108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99582D12-63DC-4C82-982A-2B250784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67" y="5146966"/>
              <a:ext cx="391157" cy="340130"/>
            </a:xfrm>
            <a:prstGeom prst="rect">
              <a:avLst/>
            </a:prstGeom>
          </p:spPr>
        </p:pic>
      </p:grpSp>
      <p:sp>
        <p:nvSpPr>
          <p:cNvPr id="83" name="Rectangle : coins arrondis 82">
            <a:extLst>
              <a:ext uri="{FF2B5EF4-FFF2-40B4-BE49-F238E27FC236}">
                <a16:creationId xmlns:a16="http://schemas.microsoft.com/office/drawing/2014/main" id="{276DB1DA-7A77-402B-99C1-64C075878F37}"/>
              </a:ext>
            </a:extLst>
          </p:cNvPr>
          <p:cNvSpPr/>
          <p:nvPr/>
        </p:nvSpPr>
        <p:spPr>
          <a:xfrm>
            <a:off x="7461813" y="3052274"/>
            <a:ext cx="4602224" cy="4285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93,172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km de réseaux communaux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91343B-2129-4ADD-8287-97670953E82F}"/>
              </a:ext>
            </a:extLst>
          </p:cNvPr>
          <p:cNvGrpSpPr/>
          <p:nvPr/>
        </p:nvGrpSpPr>
        <p:grpSpPr>
          <a:xfrm>
            <a:off x="6465747" y="3044725"/>
            <a:ext cx="752509" cy="436141"/>
            <a:chOff x="519289" y="4082429"/>
            <a:chExt cx="752509" cy="436141"/>
          </a:xfrm>
        </p:grpSpPr>
        <p:sp>
          <p:nvSpPr>
            <p:cNvPr id="84" name="Rectangle : coins arrondis 83">
              <a:extLst>
                <a:ext uri="{FF2B5EF4-FFF2-40B4-BE49-F238E27FC236}">
                  <a16:creationId xmlns:a16="http://schemas.microsoft.com/office/drawing/2014/main" id="{EF72F56F-0570-43A7-A6AE-C670912DAA8F}"/>
                </a:ext>
              </a:extLst>
            </p:cNvPr>
            <p:cNvSpPr/>
            <p:nvPr/>
          </p:nvSpPr>
          <p:spPr>
            <a:xfrm>
              <a:off x="519289" y="4089977"/>
              <a:ext cx="752509" cy="428593"/>
            </a:xfrm>
            <a:prstGeom prst="roundRect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2CC0FC73-DA9A-485E-825C-36D4A9451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207" y="4082429"/>
              <a:ext cx="497751" cy="432819"/>
            </a:xfrm>
            <a:prstGeom prst="rect">
              <a:avLst/>
            </a:prstGeom>
          </p:spPr>
        </p:pic>
      </p:grp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73918DB1-D1F0-4865-B097-7820587A0782}"/>
              </a:ext>
            </a:extLst>
          </p:cNvPr>
          <p:cNvSpPr/>
          <p:nvPr/>
        </p:nvSpPr>
        <p:spPr>
          <a:xfrm>
            <a:off x="1660033" y="4397339"/>
            <a:ext cx="4602224" cy="4285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47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déversoirs d’orage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80A5A11-3BC2-423D-B69A-485C723054B4}"/>
              </a:ext>
            </a:extLst>
          </p:cNvPr>
          <p:cNvGrpSpPr/>
          <p:nvPr/>
        </p:nvGrpSpPr>
        <p:grpSpPr>
          <a:xfrm>
            <a:off x="651687" y="4341793"/>
            <a:ext cx="764103" cy="502920"/>
            <a:chOff x="508912" y="3548656"/>
            <a:chExt cx="764103" cy="502920"/>
          </a:xfrm>
        </p:grpSpPr>
        <p:sp>
          <p:nvSpPr>
            <p:cNvPr id="92" name="Rectangle : coins arrondis 91">
              <a:extLst>
                <a:ext uri="{FF2B5EF4-FFF2-40B4-BE49-F238E27FC236}">
                  <a16:creationId xmlns:a16="http://schemas.microsoft.com/office/drawing/2014/main" id="{E8C9B7DD-BCB0-43DD-A702-85D299193DF7}"/>
                </a:ext>
              </a:extLst>
            </p:cNvPr>
            <p:cNvSpPr/>
            <p:nvPr/>
          </p:nvSpPr>
          <p:spPr>
            <a:xfrm>
              <a:off x="508912" y="3593708"/>
              <a:ext cx="764103" cy="428593"/>
            </a:xfrm>
            <a:prstGeom prst="roundRect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2C5D2458-6EA3-4679-9BD1-E6CC680B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1" y="3548656"/>
              <a:ext cx="578368" cy="502920"/>
            </a:xfrm>
            <a:prstGeom prst="rect">
              <a:avLst/>
            </a:prstGeom>
          </p:spPr>
        </p:pic>
      </p:grp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1E1F67B5-271D-411C-8BA0-48BF5D9CF923}"/>
              </a:ext>
            </a:extLst>
          </p:cNvPr>
          <p:cNvSpPr/>
          <p:nvPr/>
        </p:nvSpPr>
        <p:spPr>
          <a:xfrm>
            <a:off x="1652704" y="3621789"/>
            <a:ext cx="4581206" cy="587102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20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bassins d’orage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(+ 13 bassins d’eaux pluviales)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6203DB-7D2F-4E22-87FF-17DD498CDE33}"/>
              </a:ext>
            </a:extLst>
          </p:cNvPr>
          <p:cNvGrpSpPr/>
          <p:nvPr/>
        </p:nvGrpSpPr>
        <p:grpSpPr>
          <a:xfrm>
            <a:off x="646066" y="3621788"/>
            <a:ext cx="764103" cy="428593"/>
            <a:chOff x="497501" y="3089106"/>
            <a:chExt cx="764103" cy="428593"/>
          </a:xfrm>
        </p:grpSpPr>
        <p:sp>
          <p:nvSpPr>
            <p:cNvPr id="94" name="Rectangle : coins arrondis 93">
              <a:extLst>
                <a:ext uri="{FF2B5EF4-FFF2-40B4-BE49-F238E27FC236}">
                  <a16:creationId xmlns:a16="http://schemas.microsoft.com/office/drawing/2014/main" id="{0BBC0746-280D-4D18-B27A-4750D96E3733}"/>
                </a:ext>
              </a:extLst>
            </p:cNvPr>
            <p:cNvSpPr/>
            <p:nvPr/>
          </p:nvSpPr>
          <p:spPr>
            <a:xfrm>
              <a:off x="497501" y="3089106"/>
              <a:ext cx="764103" cy="428593"/>
            </a:xfrm>
            <a:prstGeom prst="roundRect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1F6C53E0-C1F6-4D71-A758-75AFB739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41" y="3113219"/>
              <a:ext cx="437428" cy="380365"/>
            </a:xfrm>
            <a:prstGeom prst="rect">
              <a:avLst/>
            </a:prstGeom>
          </p:spPr>
        </p:pic>
      </p:grp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3DB91DD1-1D31-44F3-9A0E-C54AB14171B9}"/>
              </a:ext>
            </a:extLst>
          </p:cNvPr>
          <p:cNvSpPr/>
          <p:nvPr/>
        </p:nvSpPr>
        <p:spPr>
          <a:xfrm>
            <a:off x="4230570" y="5548744"/>
            <a:ext cx="4470353" cy="11018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Taux de desserte par des réseaux de collecte des eaux usées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CoconOT-Bold" panose="02010804040101020104" pitchFamily="50" charset="0"/>
              </a:rPr>
              <a:t>99,1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%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4EC3D762-A883-4866-92AF-1F676FD74DCA}"/>
              </a:ext>
            </a:extLst>
          </p:cNvPr>
          <p:cNvSpPr/>
          <p:nvPr/>
        </p:nvSpPr>
        <p:spPr>
          <a:xfrm>
            <a:off x="4175144" y="1655338"/>
            <a:ext cx="4581206" cy="805324"/>
          </a:xfrm>
          <a:prstGeom prst="roundRect">
            <a:avLst/>
          </a:prstGeom>
          <a:solidFill>
            <a:srgbClr val="F08A02">
              <a:alpha val="50000"/>
            </a:srgbClr>
          </a:solidFill>
          <a:ln w="50800">
            <a:gradFill>
              <a:gsLst>
                <a:gs pos="0">
                  <a:srgbClr val="FF66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Collecte - Transport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568FF2-A093-E0D7-CAF6-A598A0BEEC44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BA14D7F-F30D-B2B9-5223-CCFCCE7BFDCD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Année 2024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6CA57F8-3B6C-605F-F639-A1B0FB037B17}"/>
              </a:ext>
            </a:extLst>
          </p:cNvPr>
          <p:cNvSpPr/>
          <p:nvPr/>
        </p:nvSpPr>
        <p:spPr>
          <a:xfrm>
            <a:off x="7456528" y="3635599"/>
            <a:ext cx="4602224" cy="4285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oconOT-Bold" panose="02010804040101020104" pitchFamily="50" charset="0"/>
              </a:rPr>
              <a:t>14,04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km de réseaux intercommunaux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48E9AE7-DE3D-39DB-5FF2-03798C8CC356}"/>
              </a:ext>
            </a:extLst>
          </p:cNvPr>
          <p:cNvGrpSpPr/>
          <p:nvPr/>
        </p:nvGrpSpPr>
        <p:grpSpPr>
          <a:xfrm>
            <a:off x="6489285" y="3653539"/>
            <a:ext cx="752509" cy="436141"/>
            <a:chOff x="519289" y="4082429"/>
            <a:chExt cx="752509" cy="43614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39F769B-C6D3-D0FD-84E4-867CB5904749}"/>
                </a:ext>
              </a:extLst>
            </p:cNvPr>
            <p:cNvSpPr/>
            <p:nvPr/>
          </p:nvSpPr>
          <p:spPr>
            <a:xfrm>
              <a:off x="519289" y="4089977"/>
              <a:ext cx="752509" cy="428593"/>
            </a:xfrm>
            <a:prstGeom prst="roundRect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9EB41DC-31D3-42A5-F76A-B7155219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207" y="4082429"/>
              <a:ext cx="497751" cy="432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15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02AA189-B2EE-4E0B-83E7-A26967808F9A}"/>
              </a:ext>
            </a:extLst>
          </p:cNvPr>
          <p:cNvSpPr/>
          <p:nvPr/>
        </p:nvSpPr>
        <p:spPr>
          <a:xfrm>
            <a:off x="4946762" y="1686289"/>
            <a:ext cx="3088713" cy="805324"/>
          </a:xfrm>
          <a:prstGeom prst="roundRect">
            <a:avLst/>
          </a:prstGeom>
          <a:solidFill>
            <a:srgbClr val="F08A02">
              <a:alpha val="50000"/>
            </a:srgbClr>
          </a:solidFill>
          <a:ln w="50800">
            <a:gradFill>
              <a:gsLst>
                <a:gs pos="0">
                  <a:srgbClr val="FF66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Traitement</a:t>
            </a:r>
          </a:p>
        </p:txBody>
      </p:sp>
      <p:graphicFrame>
        <p:nvGraphicFramePr>
          <p:cNvPr id="14" name="Tableau 15">
            <a:extLst>
              <a:ext uri="{FF2B5EF4-FFF2-40B4-BE49-F238E27FC236}">
                <a16:creationId xmlns:a16="http://schemas.microsoft.com/office/drawing/2014/main" id="{32644E23-9265-4AE1-AF5C-D1AD54F37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102067"/>
              </p:ext>
            </p:extLst>
          </p:nvPr>
        </p:nvGraphicFramePr>
        <p:xfrm>
          <a:off x="1520792" y="3919602"/>
          <a:ext cx="651468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385">
                  <a:extLst>
                    <a:ext uri="{9D8B030D-6E8A-4147-A177-3AD203B41FA5}">
                      <a16:colId xmlns:a16="http://schemas.microsoft.com/office/drawing/2014/main" val="3433134316"/>
                    </a:ext>
                  </a:extLst>
                </a:gridCol>
                <a:gridCol w="1701471">
                  <a:extLst>
                    <a:ext uri="{9D8B030D-6E8A-4147-A177-3AD203B41FA5}">
                      <a16:colId xmlns:a16="http://schemas.microsoft.com/office/drawing/2014/main" val="1062662555"/>
                    </a:ext>
                  </a:extLst>
                </a:gridCol>
                <a:gridCol w="1651827">
                  <a:extLst>
                    <a:ext uri="{9D8B030D-6E8A-4147-A177-3AD203B41FA5}">
                      <a16:colId xmlns:a16="http://schemas.microsoft.com/office/drawing/2014/main" val="419473215"/>
                    </a:ext>
                  </a:extLst>
                </a:gridCol>
              </a:tblGrid>
              <a:tr h="26762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02">
                        <a:alpha val="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Capacité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8A02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08A02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038935"/>
                  </a:ext>
                </a:extLst>
              </a:tr>
              <a:tr h="3341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A02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m</a:t>
                      </a:r>
                      <a:r>
                        <a:rPr lang="fr-FR" sz="1400" baseline="3000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3</a:t>
                      </a:r>
                      <a:r>
                        <a:rPr lang="fr-FR" sz="140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/jour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A0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Equiv-hab</a:t>
                      </a:r>
                    </a:p>
                  </a:txBody>
                  <a:tcPr anchor="ctr">
                    <a:solidFill>
                      <a:srgbClr val="F08A02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47426"/>
                  </a:ext>
                </a:extLst>
              </a:tr>
              <a:tr h="334199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BRUMATH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8A0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9 315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8A0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21 000</a:t>
                      </a:r>
                    </a:p>
                  </a:txBody>
                  <a:tcPr>
                    <a:solidFill>
                      <a:srgbClr val="F08A0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363480"/>
                  </a:ext>
                </a:extLst>
              </a:tr>
            </a:tbl>
          </a:graphicData>
        </a:graphic>
      </p:graphicFrame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3E0DA44-3EEF-4301-AF35-2EB0975B48DA}"/>
              </a:ext>
            </a:extLst>
          </p:cNvPr>
          <p:cNvSpPr/>
          <p:nvPr/>
        </p:nvSpPr>
        <p:spPr>
          <a:xfrm>
            <a:off x="4946763" y="3078303"/>
            <a:ext cx="3088712" cy="42859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CoconOT-Bold" panose="02010804040101020104" pitchFamily="50" charset="0"/>
              </a:rPr>
              <a:t>2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stations d’épuration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E4BEE5C-7621-44FE-BFFC-E54BE649DA47}"/>
              </a:ext>
            </a:extLst>
          </p:cNvPr>
          <p:cNvGrpSpPr/>
          <p:nvPr/>
        </p:nvGrpSpPr>
        <p:grpSpPr>
          <a:xfrm>
            <a:off x="4052637" y="3049716"/>
            <a:ext cx="748213" cy="485766"/>
            <a:chOff x="798839" y="1780064"/>
            <a:chExt cx="748213" cy="48576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3319972-8AF8-4B7C-9AA8-30FB31B96AB7}"/>
                </a:ext>
              </a:extLst>
            </p:cNvPr>
            <p:cNvSpPr/>
            <p:nvPr/>
          </p:nvSpPr>
          <p:spPr>
            <a:xfrm>
              <a:off x="798839" y="1808651"/>
              <a:ext cx="748213" cy="428593"/>
            </a:xfrm>
            <a:prstGeom prst="roundRect">
              <a:avLst/>
            </a:prstGeom>
            <a:solidFill>
              <a:srgbClr val="F08A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70EE02C-4FBC-4D57-98CF-727C78194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525" y="1780064"/>
              <a:ext cx="570842" cy="485766"/>
            </a:xfrm>
            <a:prstGeom prst="rect">
              <a:avLst/>
            </a:prstGeom>
            <a:noFill/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91FE16A-B3C4-07CA-09DD-2B4AF654C407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17F334-6FCA-E47C-E888-428BCF4FCE6A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Année 2024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1710BE6-AF77-9D01-83BC-78ED51D7D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067892"/>
              </p:ext>
            </p:extLst>
          </p:nvPr>
        </p:nvGraphicFramePr>
        <p:xfrm>
          <a:off x="1520792" y="5016882"/>
          <a:ext cx="651468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385">
                  <a:extLst>
                    <a:ext uri="{9D8B030D-6E8A-4147-A177-3AD203B41FA5}">
                      <a16:colId xmlns:a16="http://schemas.microsoft.com/office/drawing/2014/main" val="2769260186"/>
                    </a:ext>
                  </a:extLst>
                </a:gridCol>
                <a:gridCol w="1701471">
                  <a:extLst>
                    <a:ext uri="{9D8B030D-6E8A-4147-A177-3AD203B41FA5}">
                      <a16:colId xmlns:a16="http://schemas.microsoft.com/office/drawing/2014/main" val="4053849748"/>
                    </a:ext>
                  </a:extLst>
                </a:gridCol>
                <a:gridCol w="1651827">
                  <a:extLst>
                    <a:ext uri="{9D8B030D-6E8A-4147-A177-3AD203B41FA5}">
                      <a16:colId xmlns:a16="http://schemas.microsoft.com/office/drawing/2014/main" val="1667766864"/>
                    </a:ext>
                  </a:extLst>
                </a:gridCol>
              </a:tblGrid>
              <a:tr h="334199">
                <a:tc>
                  <a:txBody>
                    <a:bodyPr/>
                    <a:lstStyle/>
                    <a:p>
                      <a:pPr algn="l"/>
                      <a:r>
                        <a:rPr lang="fr-FR" b="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Olwisheim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8A0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2 765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8A02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bg1"/>
                          </a:solidFill>
                          <a:latin typeface="CoconOT-Light" panose="02010504030101020104" pitchFamily="50" charset="0"/>
                        </a:rPr>
                        <a:t>5 200</a:t>
                      </a:r>
                    </a:p>
                  </a:txBody>
                  <a:tcPr>
                    <a:solidFill>
                      <a:srgbClr val="F08A02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194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2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665C6C54-F184-46C0-8C8F-46FDAD5B57A7}"/>
              </a:ext>
            </a:extLst>
          </p:cNvPr>
          <p:cNvSpPr/>
          <p:nvPr/>
        </p:nvSpPr>
        <p:spPr>
          <a:xfrm>
            <a:off x="266040" y="1576580"/>
            <a:ext cx="4249106" cy="537937"/>
          </a:xfrm>
          <a:prstGeom prst="roundRect">
            <a:avLst/>
          </a:prstGeom>
          <a:solidFill>
            <a:srgbClr val="F08A02">
              <a:alpha val="60000"/>
            </a:srgbClr>
          </a:solidFill>
          <a:ln w="50800">
            <a:gradFill>
              <a:gsLst>
                <a:gs pos="0">
                  <a:srgbClr val="FF66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TARIFS moyens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F6F0F5FA-864F-4FE2-8E07-D00120A7AF78}"/>
              </a:ext>
            </a:extLst>
          </p:cNvPr>
          <p:cNvSpPr/>
          <p:nvPr/>
        </p:nvSpPr>
        <p:spPr>
          <a:xfrm>
            <a:off x="293586" y="2534513"/>
            <a:ext cx="2080917" cy="671255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Part variable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oconOT-Bold" panose="02010804040101020104" pitchFamily="50" charset="0"/>
              </a:rPr>
              <a:t>1,15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€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HT/m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C910AF4F-70E2-407B-AF5B-1DFDDC170947}"/>
              </a:ext>
            </a:extLst>
          </p:cNvPr>
          <p:cNvSpPr/>
          <p:nvPr/>
        </p:nvSpPr>
        <p:spPr>
          <a:xfrm>
            <a:off x="2470310" y="2542780"/>
            <a:ext cx="2072382" cy="671255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Part Fixe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oconOT-Bold" panose="02010804040101020104" pitchFamily="50" charset="0"/>
              </a:rPr>
              <a:t>34,5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€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HT/an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9D15B69-DCC7-492A-910D-7417AB649EE7}"/>
              </a:ext>
            </a:extLst>
          </p:cNvPr>
          <p:cNvSpPr/>
          <p:nvPr/>
        </p:nvSpPr>
        <p:spPr>
          <a:xfrm>
            <a:off x="293586" y="3442150"/>
            <a:ext cx="4249106" cy="634599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Redevance assainissement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1,44 €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HT pour 120m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EDFCE1-05E6-425E-A6E7-356F2E12DE2C}"/>
              </a:ext>
            </a:extLst>
          </p:cNvPr>
          <p:cNvSpPr/>
          <p:nvPr/>
        </p:nvSpPr>
        <p:spPr>
          <a:xfrm>
            <a:off x="279813" y="4310330"/>
            <a:ext cx="4249106" cy="918103"/>
          </a:xfrm>
          <a:prstGeom prst="roundRect">
            <a:avLst/>
          </a:prstGeom>
          <a:solidFill>
            <a:srgbClr val="F08A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Redevance assainissement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(TVA 10 % et redevances agence de l’eau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1,84 €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TTC pour 120m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5488B71-9A6F-4AE5-B3E9-17683655B1E0}"/>
              </a:ext>
            </a:extLst>
          </p:cNvPr>
          <p:cNvSpPr/>
          <p:nvPr/>
        </p:nvSpPr>
        <p:spPr>
          <a:xfrm>
            <a:off x="428652" y="5648429"/>
            <a:ext cx="3951428" cy="515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Redevances agence de l’eau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= modernisation des réseaux de collecte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6FEF467-57BB-99FC-FF3F-31D31AC4E15A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A97D3D6-1B60-E776-B5D3-217DA594AE5F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Année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15EC6F-F3CD-AD28-95D7-A0EB1980F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77" y="4374507"/>
            <a:ext cx="3249216" cy="21556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A45112-5632-A1CE-9F8F-68ED1489C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9693" y="4374507"/>
            <a:ext cx="3362255" cy="21556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04BC9E-AD08-B311-C01F-28A9B8B95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872" y="1179468"/>
            <a:ext cx="4496430" cy="28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1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9BA520D-9DC0-47AB-B858-04D30C445E44}"/>
              </a:ext>
            </a:extLst>
          </p:cNvPr>
          <p:cNvSpPr/>
          <p:nvPr/>
        </p:nvSpPr>
        <p:spPr>
          <a:xfrm>
            <a:off x="6590657" y="2487506"/>
            <a:ext cx="4430269" cy="428593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CoconOT-Bold" panose="02010804040101020104" pitchFamily="50" charset="0"/>
              </a:rPr>
              <a:t>268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tonnes de sable extraites du réseau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820590-F5F7-490B-AA9A-0CDFADC05334}"/>
              </a:ext>
            </a:extLst>
          </p:cNvPr>
          <p:cNvGrpSpPr/>
          <p:nvPr/>
        </p:nvGrpSpPr>
        <p:grpSpPr>
          <a:xfrm>
            <a:off x="5521092" y="2487506"/>
            <a:ext cx="940946" cy="428593"/>
            <a:chOff x="5548109" y="2028047"/>
            <a:chExt cx="940946" cy="428593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A794DEEA-D70D-49FA-9582-9A4FB5CF9959}"/>
                </a:ext>
              </a:extLst>
            </p:cNvPr>
            <p:cNvSpPr/>
            <p:nvPr/>
          </p:nvSpPr>
          <p:spPr>
            <a:xfrm>
              <a:off x="5548109" y="2028047"/>
              <a:ext cx="940946" cy="428593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E04A1EC-C52B-4D44-8351-5F5B052E1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3560" y="2084780"/>
              <a:ext cx="315126" cy="315126"/>
            </a:xfrm>
            <a:prstGeom prst="rect">
              <a:avLst/>
            </a:prstGeom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3F6E8A2-5247-476D-A63A-525D4D76B047}"/>
              </a:ext>
            </a:extLst>
          </p:cNvPr>
          <p:cNvSpPr/>
          <p:nvPr/>
        </p:nvSpPr>
        <p:spPr>
          <a:xfrm>
            <a:off x="6590658" y="3021495"/>
            <a:ext cx="4430268" cy="428593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CoconOT-Bold" panose="02010804040101020104" pitchFamily="50" charset="0"/>
              </a:rPr>
              <a:t>13,91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km de réseaux curés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AA6C6E-C263-497D-B8C1-663F8CE647B1}"/>
              </a:ext>
            </a:extLst>
          </p:cNvPr>
          <p:cNvGrpSpPr/>
          <p:nvPr/>
        </p:nvGrpSpPr>
        <p:grpSpPr>
          <a:xfrm>
            <a:off x="5521092" y="3021495"/>
            <a:ext cx="940946" cy="428593"/>
            <a:chOff x="5548109" y="2562036"/>
            <a:chExt cx="940946" cy="42859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5E03A24-0E8C-43AD-AFC0-0B34B53B3DF2}"/>
                </a:ext>
              </a:extLst>
            </p:cNvPr>
            <p:cNvSpPr/>
            <p:nvPr/>
          </p:nvSpPr>
          <p:spPr>
            <a:xfrm>
              <a:off x="5548109" y="2562036"/>
              <a:ext cx="940946" cy="428593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C719779-1C41-4BC9-80DB-04D970DA4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5604" y="2564676"/>
              <a:ext cx="425953" cy="425953"/>
            </a:xfrm>
            <a:prstGeom prst="rect">
              <a:avLst/>
            </a:prstGeom>
          </p:spPr>
        </p:pic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52FB5B3B-D058-4975-9CB6-DD47ED48ACB2}"/>
              </a:ext>
            </a:extLst>
          </p:cNvPr>
          <p:cNvSpPr/>
          <p:nvPr/>
        </p:nvSpPr>
        <p:spPr>
          <a:xfrm>
            <a:off x="6590658" y="4695062"/>
            <a:ext cx="4430267" cy="428593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CoconOT-Bold" panose="02010804040101020104" pitchFamily="50" charset="0"/>
              </a:rPr>
              <a:t>2 856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bouches d’égout vidangées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EAD00CB-6E47-4097-AAC8-4F5864280DFC}"/>
              </a:ext>
            </a:extLst>
          </p:cNvPr>
          <p:cNvGrpSpPr/>
          <p:nvPr/>
        </p:nvGrpSpPr>
        <p:grpSpPr>
          <a:xfrm>
            <a:off x="5521092" y="4695062"/>
            <a:ext cx="940946" cy="428593"/>
            <a:chOff x="5548108" y="3125560"/>
            <a:chExt cx="940946" cy="428593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F9AFEBA-01F3-4F57-A520-D4FC5AEA3505}"/>
                </a:ext>
              </a:extLst>
            </p:cNvPr>
            <p:cNvSpPr/>
            <p:nvPr/>
          </p:nvSpPr>
          <p:spPr>
            <a:xfrm>
              <a:off x="5548108" y="3125560"/>
              <a:ext cx="940946" cy="428593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 8" descr="Une image contenant périphérique, objet d’extérieur, ventilateur, grille&#10;&#10;Description générée automatiquement">
              <a:extLst>
                <a:ext uri="{FF2B5EF4-FFF2-40B4-BE49-F238E27FC236}">
                  <a16:creationId xmlns:a16="http://schemas.microsoft.com/office/drawing/2014/main" id="{E0ECE82E-AE7C-4BAE-BC8A-D1D4345A6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2993" y="3160241"/>
              <a:ext cx="335693" cy="335693"/>
            </a:xfrm>
            <a:prstGeom prst="rect">
              <a:avLst/>
            </a:prstGeom>
          </p:spPr>
        </p:pic>
      </p:grp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B6ADC146-0802-44EB-8844-5210A4412079}"/>
              </a:ext>
            </a:extLst>
          </p:cNvPr>
          <p:cNvSpPr/>
          <p:nvPr/>
        </p:nvSpPr>
        <p:spPr>
          <a:xfrm>
            <a:off x="6590659" y="3587492"/>
            <a:ext cx="4430268" cy="428593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14,84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% taux de curage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498294A9-9428-4379-BB99-67E8F8B8E267}"/>
              </a:ext>
            </a:extLst>
          </p:cNvPr>
          <p:cNvSpPr/>
          <p:nvPr/>
        </p:nvSpPr>
        <p:spPr>
          <a:xfrm>
            <a:off x="6590657" y="4129065"/>
            <a:ext cx="4430267" cy="428593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CoconOT-Bold" panose="02010804040101020104" pitchFamily="50" charset="0"/>
              </a:rPr>
              <a:t>2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débouchages de branchements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0F34746-661B-4951-A673-AE336A8F0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21" y="3587492"/>
            <a:ext cx="9525" cy="952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3FEEE0EF-FED6-4567-BE05-4B43FBA2ED4C}"/>
              </a:ext>
            </a:extLst>
          </p:cNvPr>
          <p:cNvGrpSpPr/>
          <p:nvPr/>
        </p:nvGrpSpPr>
        <p:grpSpPr>
          <a:xfrm>
            <a:off x="5521093" y="4096677"/>
            <a:ext cx="940946" cy="453397"/>
            <a:chOff x="5548109" y="3039815"/>
            <a:chExt cx="940946" cy="453397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8FCC5E2E-E920-479A-A0CD-6103B7A3C3E4}"/>
                </a:ext>
              </a:extLst>
            </p:cNvPr>
            <p:cNvSpPr/>
            <p:nvPr/>
          </p:nvSpPr>
          <p:spPr>
            <a:xfrm>
              <a:off x="5548109" y="3064619"/>
              <a:ext cx="940946" cy="428593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9" name="Graphique 58" descr="Brosse de toilettes avec un remplissage uni">
              <a:extLst>
                <a:ext uri="{FF2B5EF4-FFF2-40B4-BE49-F238E27FC236}">
                  <a16:creationId xmlns:a16="http://schemas.microsoft.com/office/drawing/2014/main" id="{E0625663-FBB8-4376-8ECE-1B70E42B1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8020609">
              <a:off x="5791956" y="3039815"/>
              <a:ext cx="437763" cy="437763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D979A68-2C8A-42ED-894A-96EB7F9E453A}"/>
              </a:ext>
            </a:extLst>
          </p:cNvPr>
          <p:cNvGrpSpPr/>
          <p:nvPr/>
        </p:nvGrpSpPr>
        <p:grpSpPr>
          <a:xfrm>
            <a:off x="5521093" y="3493414"/>
            <a:ext cx="940946" cy="619124"/>
            <a:chOff x="5548109" y="2436552"/>
            <a:chExt cx="940946" cy="619124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FB5B05FF-6116-48EE-9911-9C9975231CA7}"/>
                </a:ext>
              </a:extLst>
            </p:cNvPr>
            <p:cNvSpPr/>
            <p:nvPr/>
          </p:nvSpPr>
          <p:spPr>
            <a:xfrm>
              <a:off x="5548109" y="2530630"/>
              <a:ext cx="940946" cy="428593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E8DD11A1-32C3-461F-AC48-1904455F8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9018" y="2436552"/>
              <a:ext cx="619124" cy="619124"/>
            </a:xfrm>
            <a:prstGeom prst="rect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9B74FD-5166-14D7-3750-10C1364647F5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F1D815-E875-4940-99EA-CFD05F96F824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Réseaux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6C166FF-7EC7-8ED9-694D-AF437DB7B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65" y="1474420"/>
            <a:ext cx="5025858" cy="47110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9B8E37-6C48-6BA4-92CD-E6AF4DEEA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5009" y="2667727"/>
            <a:ext cx="325088" cy="3305056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2305309-3EC1-4DBE-BA19-E1349BC59C15}"/>
              </a:ext>
            </a:extLst>
          </p:cNvPr>
          <p:cNvSpPr/>
          <p:nvPr/>
        </p:nvSpPr>
        <p:spPr>
          <a:xfrm>
            <a:off x="6590657" y="5261059"/>
            <a:ext cx="4430267" cy="428593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CoconOT-Bold" panose="02010804040101020104" pitchFamily="50" charset="0"/>
              </a:rPr>
              <a:t>18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surverse équipée en autosurveillance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CDB53F0-69C7-7AED-3F8F-4D8BF25848FA}"/>
              </a:ext>
            </a:extLst>
          </p:cNvPr>
          <p:cNvGrpSpPr/>
          <p:nvPr/>
        </p:nvGrpSpPr>
        <p:grpSpPr>
          <a:xfrm>
            <a:off x="5513348" y="5268643"/>
            <a:ext cx="940945" cy="421009"/>
            <a:chOff x="5384800" y="2407965"/>
            <a:chExt cx="940945" cy="633452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B66B7FF-1D64-EA86-4D90-F918D5956669}"/>
                </a:ext>
              </a:extLst>
            </p:cNvPr>
            <p:cNvSpPr/>
            <p:nvPr/>
          </p:nvSpPr>
          <p:spPr>
            <a:xfrm>
              <a:off x="5384800" y="2407965"/>
              <a:ext cx="940945" cy="633452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raphique 21" descr="Outils avec un remplissage uni">
              <a:extLst>
                <a:ext uri="{FF2B5EF4-FFF2-40B4-BE49-F238E27FC236}">
                  <a16:creationId xmlns:a16="http://schemas.microsoft.com/office/drawing/2014/main" id="{13FD3D6D-4740-B23B-E853-D450D340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40975" y="2497178"/>
              <a:ext cx="455025" cy="455025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715C951E-F7E4-6CC1-F494-0F3B4FB48A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889" y="2383277"/>
            <a:ext cx="4500146" cy="37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7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3F6E8A2-5247-476D-A63A-525D4D76B047}"/>
              </a:ext>
            </a:extLst>
          </p:cNvPr>
          <p:cNvSpPr/>
          <p:nvPr/>
        </p:nvSpPr>
        <p:spPr>
          <a:xfrm>
            <a:off x="1461037" y="1523613"/>
            <a:ext cx="9365848" cy="598082"/>
          </a:xfrm>
          <a:prstGeom prst="roundRect">
            <a:avLst/>
          </a:prstGeom>
          <a:solidFill>
            <a:srgbClr val="F08A0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prstClr val="white"/>
                </a:solidFill>
                <a:latin typeface="CoconOT-Bold" panose="02010804040101020104" pitchFamily="50" charset="0"/>
              </a:rPr>
              <a:t>19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nettoyages de stations de pompages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075FDD3-578F-4741-A230-B9275CB6598C}"/>
              </a:ext>
            </a:extLst>
          </p:cNvPr>
          <p:cNvGrpSpPr/>
          <p:nvPr/>
        </p:nvGrpSpPr>
        <p:grpSpPr>
          <a:xfrm>
            <a:off x="267853" y="1523612"/>
            <a:ext cx="940945" cy="598081"/>
            <a:chOff x="5384801" y="1639583"/>
            <a:chExt cx="940945" cy="65951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5E03A24-0E8C-43AD-AFC0-0B34B53B3DF2}"/>
                </a:ext>
              </a:extLst>
            </p:cNvPr>
            <p:cNvSpPr/>
            <p:nvPr/>
          </p:nvSpPr>
          <p:spPr>
            <a:xfrm>
              <a:off x="5384801" y="1639583"/>
              <a:ext cx="940945" cy="633452"/>
            </a:xfrm>
            <a:prstGeom prst="roundRect">
              <a:avLst/>
            </a:prstGeom>
            <a:solidFill>
              <a:srgbClr val="F08A0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Graphique 31" descr="Robinet qui fuit avec un remplissage uni">
              <a:extLst>
                <a:ext uri="{FF2B5EF4-FFF2-40B4-BE49-F238E27FC236}">
                  <a16:creationId xmlns:a16="http://schemas.microsoft.com/office/drawing/2014/main" id="{9F15CD6E-2C94-4480-A6EC-BBE1E83EB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2783" y="1701012"/>
              <a:ext cx="644975" cy="598081"/>
            </a:xfrm>
            <a:prstGeom prst="rect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BBB4D0-D93C-842A-9E52-2AC8C38AFB76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261573-718B-E6FD-37D2-46EB9D0A359D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Stations de pompage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897BC1-107B-357C-4B76-4C2E6343A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81" y="3463177"/>
            <a:ext cx="4971238" cy="30497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F73381-1CFD-A201-0533-496642406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29" y="3435279"/>
            <a:ext cx="5706271" cy="31055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445C0E-B88B-2B01-7984-55DB11702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729" y="3030659"/>
            <a:ext cx="5706271" cy="41447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274FDA-8627-14CB-7F1A-F173123C7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481" y="2865926"/>
            <a:ext cx="4971238" cy="5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8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676DC475-FE23-42A1-AC60-C66C80B4AE0D}"/>
              </a:ext>
            </a:extLst>
          </p:cNvPr>
          <p:cNvSpPr/>
          <p:nvPr/>
        </p:nvSpPr>
        <p:spPr>
          <a:xfrm>
            <a:off x="267856" y="2783529"/>
            <a:ext cx="5170371" cy="522398"/>
          </a:xfrm>
          <a:prstGeom prst="roundRect">
            <a:avLst/>
          </a:prstGeom>
          <a:solidFill>
            <a:srgbClr val="F08A0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00" dirty="0">
                <a:solidFill>
                  <a:prstClr val="white"/>
                </a:solidFill>
                <a:latin typeface="CoconOT-Bold" panose="02010804040101020104" pitchFamily="50" charset="0"/>
              </a:rPr>
              <a:t>85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% 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Charge Organique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D9E55115-746D-4B2F-9FAE-F50934D8E630}"/>
              </a:ext>
            </a:extLst>
          </p:cNvPr>
          <p:cNvSpPr/>
          <p:nvPr/>
        </p:nvSpPr>
        <p:spPr>
          <a:xfrm>
            <a:off x="267854" y="3443836"/>
            <a:ext cx="5170371" cy="522398"/>
          </a:xfrm>
          <a:prstGeom prst="roundRect">
            <a:avLst/>
          </a:prstGeom>
          <a:solidFill>
            <a:srgbClr val="F08A0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00" dirty="0">
                <a:solidFill>
                  <a:prstClr val="white"/>
                </a:solidFill>
                <a:latin typeface="CoconOT-Bold" panose="02010804040101020104" pitchFamily="50" charset="0"/>
              </a:rPr>
              <a:t>91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% 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Charge Hydraulique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2FD25B15-1E21-4EC9-BDCE-7C7A3BCBFE05}"/>
              </a:ext>
            </a:extLst>
          </p:cNvPr>
          <p:cNvSpPr/>
          <p:nvPr/>
        </p:nvSpPr>
        <p:spPr>
          <a:xfrm>
            <a:off x="267853" y="4103166"/>
            <a:ext cx="5170372" cy="522398"/>
          </a:xfrm>
          <a:prstGeom prst="roundRect">
            <a:avLst/>
          </a:prstGeom>
          <a:solidFill>
            <a:srgbClr val="F08A0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00" dirty="0">
                <a:solidFill>
                  <a:prstClr val="white"/>
                </a:solidFill>
                <a:latin typeface="CoconOT-Bold" panose="02010804040101020104" pitchFamily="50" charset="0"/>
              </a:rPr>
              <a:t>362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Light" panose="02010504030101020104" pitchFamily="50" charset="0"/>
                <a:ea typeface="+mn-ea"/>
                <a:cs typeface="+mn-cs"/>
              </a:rPr>
              <a:t> Tonnes de production de boue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0FE6C0B0-9A04-49A9-A0CD-0ECC99CFBBAB}"/>
              </a:ext>
            </a:extLst>
          </p:cNvPr>
          <p:cNvSpPr/>
          <p:nvPr/>
        </p:nvSpPr>
        <p:spPr>
          <a:xfrm>
            <a:off x="6096000" y="1490544"/>
            <a:ext cx="5659843" cy="4951379"/>
          </a:xfrm>
          <a:prstGeom prst="roundRect">
            <a:avLst/>
          </a:prstGeom>
          <a:solidFill>
            <a:schemeClr val="bg1">
              <a:alpha val="85000"/>
            </a:schemeClr>
          </a:solidFill>
          <a:ln w="50800">
            <a:gradFill>
              <a:gsLst>
                <a:gs pos="0">
                  <a:srgbClr val="FF66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CoconOT-Bold" panose="02010804040101020104" pitchFamily="50" charset="0"/>
              </a:rPr>
              <a:t>À noter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F68D2E"/>
              </a:solidFill>
              <a:effectLst/>
              <a:uLnTx/>
              <a:uFillTx/>
              <a:latin typeface="CoconOT-Bold" panose="02010804040101020104" pitchFamily="50" charset="0"/>
            </a:endParaRPr>
          </a:p>
          <a:p>
            <a:pPr algn="l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Pour la station d'épuration de Brumath, la filière d'élimination des boues est la valorisation agricole locale après séchage et déshydratation des boues.</a:t>
            </a:r>
          </a:p>
          <a:p>
            <a:pPr algn="l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Six exploitations agricoles ont mis à disposition 96 hectares pour épandre les 293 tonnes de boues séchées.</a:t>
            </a:r>
          </a:p>
          <a:p>
            <a:pPr algn="l"/>
            <a:r>
              <a:rPr lang="fr-FR" sz="1600" b="0" i="0" u="none" strike="noStrike" baseline="0" dirty="0">
                <a:solidFill>
                  <a:srgbClr val="FF7500"/>
                </a:solidFill>
                <a:latin typeface="CoconOT-Light" panose="02010504030101020104" pitchFamily="50" charset="0"/>
              </a:rPr>
              <a:t>Pour la station d'épuration d'Olwisheim, 61 tonnes de matières sèches ont été évacuées et mises en compostage externalisé dans le cadre d'un marché public. Cela correspond à la vidange de deux lits plantés de roseaux.</a:t>
            </a:r>
          </a:p>
          <a:p>
            <a:pPr algn="l"/>
            <a:endParaRPr lang="fr-FR" sz="1600" b="0" i="0" u="none" strike="noStrike" baseline="0" dirty="0">
              <a:solidFill>
                <a:srgbClr val="FF7500"/>
              </a:solidFill>
              <a:latin typeface="CoconOT-Light" panose="02010504030101020104" pitchFamily="50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A8C4E08-AF35-ABD6-F0E3-F6CC8724B279}"/>
              </a:ext>
            </a:extLst>
          </p:cNvPr>
          <p:cNvSpPr/>
          <p:nvPr/>
        </p:nvSpPr>
        <p:spPr>
          <a:xfrm>
            <a:off x="267853" y="239553"/>
            <a:ext cx="319772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COMMISSION LOCALE </a:t>
            </a:r>
          </a:p>
          <a:p>
            <a:r>
              <a:rPr lang="fr-FR" sz="1600" dirty="0">
                <a:solidFill>
                  <a:schemeClr val="bg1"/>
                </a:solidFill>
                <a:latin typeface="CoconOT-Bold" panose="02010804040101020104" pitchFamily="50" charset="0"/>
              </a:rPr>
              <a:t>REGION DE BRUMATH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FA0BFC-3CC3-F896-E366-B8FBC4B862FF}"/>
              </a:ext>
            </a:extLst>
          </p:cNvPr>
          <p:cNvSpPr/>
          <p:nvPr/>
        </p:nvSpPr>
        <p:spPr>
          <a:xfrm>
            <a:off x="3675888" y="239553"/>
            <a:ext cx="6729984" cy="741521"/>
          </a:xfrm>
          <a:prstGeom prst="roundRect">
            <a:avLst/>
          </a:prstGeom>
          <a:solidFill>
            <a:srgbClr val="F49701"/>
          </a:solidFill>
          <a:ln w="63500">
            <a:gradFill>
              <a:gsLst>
                <a:gs pos="0">
                  <a:srgbClr val="F49701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oconOT-Light" panose="02010504030101020104" pitchFamily="50" charset="0"/>
                <a:cs typeface="Segoe UI" pitchFamily="34" charset="0"/>
              </a:rPr>
              <a:t>Station d’épuration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CE88D7A-FA5B-5DB4-231D-6A2967BAD181}"/>
              </a:ext>
            </a:extLst>
          </p:cNvPr>
          <p:cNvSpPr/>
          <p:nvPr/>
        </p:nvSpPr>
        <p:spPr>
          <a:xfrm>
            <a:off x="267853" y="4762495"/>
            <a:ext cx="5170371" cy="660307"/>
          </a:xfrm>
          <a:prstGeom prst="roundRect">
            <a:avLst/>
          </a:prstGeom>
          <a:solidFill>
            <a:srgbClr val="F08A0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1900" dirty="0">
                <a:solidFill>
                  <a:prstClr val="white"/>
                </a:solidFill>
                <a:latin typeface="CoconOT-Bold" panose="02010804040101020104" pitchFamily="50" charset="0"/>
              </a:rPr>
              <a:t>97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conOT-Bold" panose="02010804040101020104" pitchFamily="50" charset="0"/>
                <a:ea typeface="+mn-ea"/>
                <a:cs typeface="+mn-cs"/>
              </a:rPr>
              <a:t> % </a:t>
            </a:r>
            <a:r>
              <a:rPr lang="fr-FR" sz="2000" b="0" i="0" u="none" strike="noStrike" baseline="0" dirty="0">
                <a:latin typeface="ArialNarrow"/>
              </a:rPr>
              <a:t>Conformité des performances des</a:t>
            </a:r>
          </a:p>
          <a:p>
            <a:pPr algn="l"/>
            <a:r>
              <a:rPr lang="fr-FR" sz="2000" b="0" i="0" u="none" strike="noStrike" baseline="0" dirty="0">
                <a:latin typeface="ArialNarrow"/>
              </a:rPr>
              <a:t>équipements d’épuration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conOT-Light" panose="020105040301010201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5733</TotalTime>
  <Words>876</Words>
  <Application>Microsoft Office PowerPoint</Application>
  <PresentationFormat>Grand écran</PresentationFormat>
  <Paragraphs>190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ArialNarrow</vt:lpstr>
      <vt:lpstr>Calibri</vt:lpstr>
      <vt:lpstr>Calibri Light</vt:lpstr>
      <vt:lpstr>CoconOT-Bold</vt:lpstr>
      <vt:lpstr>CoconOT-Light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TERRITORIAL NORD</dc:title>
  <dc:creator>MISCHEL Zoé</dc:creator>
  <cp:lastModifiedBy>DESCOURVIERES Delphine</cp:lastModifiedBy>
  <cp:revision>535</cp:revision>
  <cp:lastPrinted>2024-03-28T09:50:43Z</cp:lastPrinted>
  <dcterms:created xsi:type="dcterms:W3CDTF">2022-04-19T09:58:39Z</dcterms:created>
  <dcterms:modified xsi:type="dcterms:W3CDTF">2025-07-04T08:31:54Z</dcterms:modified>
</cp:coreProperties>
</file>